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1" r:id="rId4"/>
    <p:sldId id="284" r:id="rId5"/>
    <p:sldId id="285" r:id="rId6"/>
    <p:sldId id="286" r:id="rId7"/>
    <p:sldId id="295" r:id="rId8"/>
    <p:sldId id="288" r:id="rId9"/>
    <p:sldId id="340" r:id="rId10"/>
    <p:sldId id="262" r:id="rId11"/>
    <p:sldId id="289" r:id="rId12"/>
    <p:sldId id="341" r:id="rId13"/>
    <p:sldId id="290" r:id="rId14"/>
    <p:sldId id="342" r:id="rId15"/>
    <p:sldId id="291" r:id="rId16"/>
    <p:sldId id="296" r:id="rId17"/>
    <p:sldId id="292" r:id="rId18"/>
    <p:sldId id="343" r:id="rId19"/>
    <p:sldId id="344" r:id="rId20"/>
    <p:sldId id="263" r:id="rId21"/>
    <p:sldId id="293" r:id="rId22"/>
    <p:sldId id="345" r:id="rId23"/>
    <p:sldId id="346" r:id="rId24"/>
    <p:sldId id="294" r:id="rId25"/>
    <p:sldId id="347" r:id="rId26"/>
    <p:sldId id="264" r:id="rId27"/>
    <p:sldId id="297" r:id="rId28"/>
    <p:sldId id="298" r:id="rId29"/>
    <p:sldId id="299" r:id="rId30"/>
    <p:sldId id="300" r:id="rId31"/>
    <p:sldId id="301" r:id="rId32"/>
    <p:sldId id="348" r:id="rId33"/>
    <p:sldId id="349" r:id="rId34"/>
    <p:sldId id="302" r:id="rId35"/>
    <p:sldId id="303" r:id="rId36"/>
    <p:sldId id="304" r:id="rId37"/>
    <p:sldId id="305" r:id="rId38"/>
    <p:sldId id="350" r:id="rId39"/>
    <p:sldId id="351" r:id="rId40"/>
    <p:sldId id="306" r:id="rId41"/>
    <p:sldId id="307" r:id="rId42"/>
    <p:sldId id="308" r:id="rId43"/>
    <p:sldId id="352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53" r:id="rId53"/>
    <p:sldId id="317" r:id="rId54"/>
    <p:sldId id="318" r:id="rId55"/>
    <p:sldId id="354" r:id="rId56"/>
    <p:sldId id="319" r:id="rId57"/>
    <p:sldId id="320" r:id="rId58"/>
    <p:sldId id="355" r:id="rId59"/>
    <p:sldId id="321" r:id="rId60"/>
    <p:sldId id="322" r:id="rId61"/>
    <p:sldId id="323" r:id="rId62"/>
    <p:sldId id="324" r:id="rId63"/>
    <p:sldId id="356" r:id="rId64"/>
    <p:sldId id="325" r:id="rId65"/>
    <p:sldId id="326" r:id="rId66"/>
    <p:sldId id="328" r:id="rId67"/>
    <p:sldId id="329" r:id="rId68"/>
    <p:sldId id="331" r:id="rId69"/>
    <p:sldId id="332" r:id="rId70"/>
    <p:sldId id="333" r:id="rId71"/>
    <p:sldId id="334" r:id="rId72"/>
    <p:sldId id="358" r:id="rId73"/>
    <p:sldId id="336" r:id="rId74"/>
    <p:sldId id="338" r:id="rId75"/>
    <p:sldId id="339" r:id="rId76"/>
    <p:sldId id="359" r:id="rId77"/>
    <p:sldId id="360" r:id="rId78"/>
    <p:sldId id="361" r:id="rId79"/>
    <p:sldId id="362" r:id="rId80"/>
    <p:sldId id="363" r:id="rId81"/>
    <p:sldId id="367" r:id="rId82"/>
    <p:sldId id="365" r:id="rId83"/>
    <p:sldId id="366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582C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>
        <p:scale>
          <a:sx n="66" d="100"/>
          <a:sy n="66" d="100"/>
        </p:scale>
        <p:origin x="6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7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8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3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2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7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7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F84E81-0264-4954-B27C-A8C43EDAF227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0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9C591-B970-41C2-6629-F2C81EBEE8F5}"/>
              </a:ext>
            </a:extLst>
          </p:cNvPr>
          <p:cNvSpPr txBox="1"/>
          <p:nvPr/>
        </p:nvSpPr>
        <p:spPr>
          <a:xfrm>
            <a:off x="2643771" y="2285004"/>
            <a:ext cx="6904454" cy="153888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비전과 딥러닝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챕터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3, 4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7934D-C164-3310-FB6D-635A9D3E3604}"/>
              </a:ext>
            </a:extLst>
          </p:cNvPr>
          <p:cNvSpPr txBox="1"/>
          <p:nvPr/>
        </p:nvSpPr>
        <p:spPr>
          <a:xfrm>
            <a:off x="4721263" y="391908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AI </a:t>
            </a:r>
            <a:r>
              <a:rPr lang="ko-KR" altLang="en-US" b="1" dirty="0"/>
              <a:t>학과 </a:t>
            </a:r>
            <a:r>
              <a:rPr lang="en-US" altLang="ko-KR" b="1" dirty="0"/>
              <a:t>2444337 </a:t>
            </a:r>
            <a:r>
              <a:rPr lang="ko-KR" altLang="en-US" b="1" dirty="0" err="1"/>
              <a:t>손주안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495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4775201" y="1834515"/>
                <a:ext cx="6918960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이진 영상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화소가 </a:t>
                </a:r>
                <a:r>
                  <a:rPr lang="en-US" altLang="ko-KR" sz="2000" b="1" dirty="0"/>
                  <a:t>0(</a:t>
                </a:r>
                <a:r>
                  <a:rPr lang="ko-KR" altLang="en-US" sz="2000" b="1" dirty="0"/>
                  <a:t>흑</a:t>
                </a:r>
                <a:r>
                  <a:rPr lang="en-US" altLang="ko-KR" sz="2000" b="1" dirty="0"/>
                  <a:t>) </a:t>
                </a:r>
                <a:r>
                  <a:rPr lang="ko-KR" altLang="en-US" sz="2000" b="1" dirty="0"/>
                  <a:t>또는 </a:t>
                </a:r>
                <a:r>
                  <a:rPr lang="en-US" altLang="ko-KR" sz="2000" b="1" dirty="0"/>
                  <a:t>1(</a:t>
                </a:r>
                <a:r>
                  <a:rPr lang="ko-KR" altLang="en-US" sz="2000" b="1" dirty="0"/>
                  <a:t>백</a:t>
                </a:r>
                <a:r>
                  <a:rPr lang="en-US" altLang="ko-KR" sz="2000" b="1" dirty="0"/>
                  <a:t>)</a:t>
                </a:r>
                <a:r>
                  <a:rPr lang="ko-KR" altLang="en-US" sz="2000" dirty="0"/>
                  <a:t>인 영상</a:t>
                </a: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컴퓨터 비전에서는 </a:t>
                </a:r>
                <a:r>
                  <a:rPr lang="ko-KR" altLang="en-US" sz="2000" dirty="0" err="1"/>
                  <a:t>에지를</a:t>
                </a:r>
                <a:r>
                  <a:rPr lang="ko-KR" altLang="en-US" sz="2000" dirty="0"/>
                  <a:t> 검출한 후 </a:t>
                </a:r>
                <a:r>
                  <a:rPr lang="ko-KR" altLang="en-US" sz="2000" dirty="0" err="1"/>
                  <a:t>에지를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로 표현하거나 물체를 검출한 후 </a:t>
                </a:r>
                <a:r>
                  <a:rPr lang="ko-KR" altLang="en-US" sz="2000" b="1" dirty="0"/>
                  <a:t>물체를 </a:t>
                </a:r>
                <a:r>
                  <a:rPr lang="en-US" altLang="ko-KR" sz="2000" b="1" dirty="0"/>
                  <a:t>1</a:t>
                </a:r>
                <a:r>
                  <a:rPr lang="en-US" altLang="ko-KR" sz="2000" dirty="0"/>
                  <a:t>, </a:t>
                </a:r>
                <a:r>
                  <a:rPr lang="ko-KR" altLang="en-US" sz="2000" b="1" dirty="0"/>
                  <a:t>배경을 </a:t>
                </a:r>
                <a:r>
                  <a:rPr lang="en-US" altLang="ko-KR" sz="2000" b="1" dirty="0"/>
                  <a:t>0</a:t>
                </a:r>
                <a:r>
                  <a:rPr lang="ko-KR" altLang="en-US" sz="2000" dirty="0"/>
                  <a:t>으로 표시하는 등의 일에 이진 영상을 활용한다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명암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영상을</a:t>
                </a:r>
                <a:r>
                  <a:rPr lang="en-US" altLang="ko-KR" sz="2000" dirty="0"/>
                  <a:t> </a:t>
                </a:r>
                <a:r>
                  <a:rPr lang="ko-KR" altLang="en-US" sz="2000" dirty="0" err="1"/>
                  <a:t>이진화하려면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임곗값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T</a:t>
                </a:r>
                <a:r>
                  <a:rPr lang="ko-KR" altLang="en-US" sz="2000" dirty="0"/>
                  <a:t>보다 큰 화소는 </a:t>
                </a:r>
                <a:r>
                  <a:rPr lang="en-US" altLang="ko-KR" sz="2000" dirty="0"/>
                  <a:t>1, </a:t>
                </a:r>
                <a:r>
                  <a:rPr lang="ko-KR" altLang="en-US" sz="2000" dirty="0"/>
                  <a:t>그렇지 않은 화소는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으로 바꾸면 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위 식으로 이 과정을 정의하는데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000" dirty="0"/>
                  <a:t>는 기존 명암 영상이고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sz="2000" dirty="0"/>
                  <a:t>는 이진 영상이다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1" y="1834515"/>
                <a:ext cx="6918960" cy="3816429"/>
              </a:xfrm>
              <a:prstGeom prst="rect">
                <a:avLst/>
              </a:prstGeom>
              <a:blipFill>
                <a:blip r:embed="rId2"/>
                <a:stretch>
                  <a:fillRect l="-1145" t="-1438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037F58-D971-8C7E-50E6-4AD21ECD1BF8}"/>
                  </a:ext>
                </a:extLst>
              </p:cNvPr>
              <p:cNvSpPr txBox="1"/>
              <p:nvPr/>
            </p:nvSpPr>
            <p:spPr>
              <a:xfrm>
                <a:off x="293757" y="3039566"/>
                <a:ext cx="4041256" cy="7788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)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037F58-D971-8C7E-50E6-4AD21ECD1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7" y="3039566"/>
                <a:ext cx="4041256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55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968241" y="2098967"/>
            <a:ext cx="6918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 err="1"/>
              <a:t>calcHist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히스토그램을 구한다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인수를 리스트로 주어야 하며</a:t>
            </a:r>
            <a:r>
              <a:rPr lang="en-US" altLang="ko-KR" sz="2000" dirty="0"/>
              <a:t>, </a:t>
            </a:r>
            <a:r>
              <a:rPr lang="ko-KR" altLang="en-US" sz="2000" dirty="0"/>
              <a:t>첫 번째 인수는 영상</a:t>
            </a:r>
            <a:r>
              <a:rPr lang="en-US" altLang="ko-KR" sz="2000" dirty="0"/>
              <a:t>, </a:t>
            </a:r>
            <a:r>
              <a:rPr lang="ko-KR" altLang="en-US" sz="2000" dirty="0"/>
              <a:t>두 번째 인수는 영상의 채널 번호다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세 번째 인수는 히스토그램을 구할 영역을 지정하는 마스크로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None</a:t>
            </a:r>
            <a:r>
              <a:rPr lang="ko-KR" altLang="en-US" sz="2000" dirty="0"/>
              <a:t>일 경우 전체 영상에서 히스토그램을 구한다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네 번째 인수는 히스토그램의 칸의 수를 지정하는데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명암 단계가 </a:t>
            </a:r>
            <a:r>
              <a:rPr lang="en-US" altLang="ko-KR" sz="2000" dirty="0"/>
              <a:t>256</a:t>
            </a:r>
            <a:r>
              <a:rPr lang="ko-KR" altLang="en-US" sz="2000" dirty="0"/>
              <a:t>이므로 </a:t>
            </a:r>
            <a:r>
              <a:rPr lang="en-US" altLang="ko-KR" sz="2000" dirty="0"/>
              <a:t>256</a:t>
            </a:r>
            <a:r>
              <a:rPr lang="ko-KR" altLang="en-US" sz="2000" dirty="0"/>
              <a:t>을 지정한다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다섯 번째 인수는 세어 볼 </a:t>
            </a:r>
            <a:r>
              <a:rPr lang="ko-KR" altLang="en-US" sz="2000" dirty="0" err="1"/>
              <a:t>명암값의</a:t>
            </a:r>
            <a:r>
              <a:rPr lang="ko-KR" altLang="en-US" sz="2000" dirty="0"/>
              <a:t> 범위를 지정한다</a:t>
            </a:r>
            <a:r>
              <a:rPr lang="en-US" altLang="ko-KR" sz="2000" dirty="0"/>
              <a:t>. [0,128]</a:t>
            </a:r>
            <a:r>
              <a:rPr lang="ko-KR" altLang="en-US" sz="2000" dirty="0"/>
              <a:t>로 지정하면 </a:t>
            </a:r>
            <a:r>
              <a:rPr lang="en-US" altLang="ko-KR" sz="2000" dirty="0"/>
              <a:t>128 </a:t>
            </a:r>
            <a:r>
              <a:rPr lang="ko-KR" altLang="en-US" sz="2000" dirty="0"/>
              <a:t>이상의 값은 세지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D1A3D-15E1-124D-EFC5-3A2D71A954BD}"/>
              </a:ext>
            </a:extLst>
          </p:cNvPr>
          <p:cNvSpPr txBox="1"/>
          <p:nvPr/>
        </p:nvSpPr>
        <p:spPr>
          <a:xfrm>
            <a:off x="622185" y="2694537"/>
            <a:ext cx="4041256" cy="400110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Import </a:t>
            </a:r>
            <a:r>
              <a:rPr lang="en-US" altLang="ko-KR" sz="2000" dirty="0" err="1"/>
              <a:t>matplotlib.pyplot</a:t>
            </a:r>
            <a:r>
              <a:rPr lang="en-US" altLang="ko-KR" sz="2000" dirty="0"/>
              <a:t> as </a:t>
            </a:r>
            <a:r>
              <a:rPr lang="en-US" altLang="ko-KR" sz="2000" dirty="0" err="1"/>
              <a:t>plt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A88B4-9E0A-20A7-B62A-5E2E00D99F4D}"/>
              </a:ext>
            </a:extLst>
          </p:cNvPr>
          <p:cNvSpPr txBox="1"/>
          <p:nvPr/>
        </p:nvSpPr>
        <p:spPr>
          <a:xfrm>
            <a:off x="622185" y="3450044"/>
            <a:ext cx="4041256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 = cv2.calcHist([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], [2],None,[256], [0,256])</a:t>
            </a:r>
          </a:p>
          <a:p>
            <a:r>
              <a:rPr lang="en-US" altLang="ko-KR" sz="2000" dirty="0" err="1"/>
              <a:t>Plt.plot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h,color</a:t>
            </a:r>
            <a:r>
              <a:rPr lang="en-US" altLang="ko-KR" sz="2000" dirty="0"/>
              <a:t> = ‘r’, linewidth = 1)</a:t>
            </a:r>
          </a:p>
        </p:txBody>
      </p:sp>
    </p:spTree>
    <p:extLst>
      <p:ext uri="{BB962C8B-B14F-4D97-AF65-F5344CB8AC3E}">
        <p14:creationId xmlns:p14="http://schemas.microsoft.com/office/powerpoint/2010/main" val="123093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F04ED-F6B4-BB88-E7B2-237976CE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40" y="2389805"/>
            <a:ext cx="5241596" cy="2078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255339-AA55-185F-5063-0170665C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81" y="1444522"/>
            <a:ext cx="5359675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161281" y="2652463"/>
            <a:ext cx="6918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식은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명암값에</a:t>
            </a:r>
            <a:r>
              <a:rPr lang="ko-KR" altLang="en-US" sz="2000" dirty="0"/>
              <a:t> 대해 목적 함수 </a:t>
            </a:r>
            <a:r>
              <a:rPr lang="en-US" altLang="ko-KR" sz="2000" dirty="0"/>
              <a:t>J</a:t>
            </a:r>
            <a:r>
              <a:rPr lang="ko-KR" altLang="en-US" sz="2000" dirty="0"/>
              <a:t>를 계산하고</a:t>
            </a:r>
            <a:r>
              <a:rPr lang="en-US" altLang="ko-KR" sz="2000" dirty="0"/>
              <a:t> J</a:t>
            </a:r>
            <a:r>
              <a:rPr lang="ko-KR" altLang="en-US" sz="2000" dirty="0"/>
              <a:t>가 최소인 </a:t>
            </a:r>
            <a:r>
              <a:rPr lang="ko-KR" altLang="en-US" sz="2000" dirty="0" err="1"/>
              <a:t>명암값을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최적값</a:t>
            </a:r>
            <a:r>
              <a:rPr lang="ko-KR" altLang="en-US" sz="2000" dirty="0"/>
              <a:t> </a:t>
            </a:r>
            <a:r>
              <a:rPr lang="en-US" altLang="ko-KR" sz="2000" dirty="0"/>
              <a:t>t</a:t>
            </a:r>
            <a:r>
              <a:rPr lang="ko-KR" altLang="en-US" sz="2000" dirty="0"/>
              <a:t>로 정한다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</a:t>
            </a:r>
            <a:r>
              <a:rPr lang="en-US" altLang="ko-KR" sz="2000" dirty="0"/>
              <a:t>t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입곗값</a:t>
            </a:r>
            <a:r>
              <a:rPr lang="ko-KR" altLang="en-US" sz="2000" dirty="0"/>
              <a:t> </a:t>
            </a:r>
            <a:r>
              <a:rPr lang="en-US" altLang="ko-KR" sz="2000" dirty="0"/>
              <a:t>T</a:t>
            </a:r>
            <a:r>
              <a:rPr lang="ko-KR" altLang="en-US" sz="2000" dirty="0"/>
              <a:t>로 사용해 </a:t>
            </a:r>
            <a:r>
              <a:rPr lang="ko-KR" altLang="en-US" sz="2000" dirty="0" err="1"/>
              <a:t>이진화한다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Threshold </a:t>
            </a:r>
            <a:r>
              <a:rPr lang="ko-KR" altLang="en-US" sz="2000" dirty="0"/>
              <a:t>함수는 알고리즘이 찾은 최적의 </a:t>
            </a:r>
            <a:r>
              <a:rPr lang="ko-KR" altLang="en-US" sz="2000" dirty="0" err="1"/>
              <a:t>임곗값과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이진화된</a:t>
            </a:r>
            <a:r>
              <a:rPr lang="ko-KR" altLang="en-US" sz="2000" dirty="0"/>
              <a:t> 영상을 반환한다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각각 </a:t>
            </a:r>
            <a:r>
              <a:rPr lang="en-US" altLang="ko-KR" sz="2000" dirty="0"/>
              <a:t>t</a:t>
            </a:r>
            <a:r>
              <a:rPr lang="ko-KR" altLang="en-US" sz="2000" dirty="0"/>
              <a:t>와 </a:t>
            </a:r>
            <a:r>
              <a:rPr lang="en-US" altLang="ko-KR" sz="2000" dirty="0"/>
              <a:t>b</a:t>
            </a:r>
            <a:r>
              <a:rPr lang="ko-KR" altLang="en-US" sz="2000" dirty="0"/>
              <a:t>에 저장된다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3ACF4D-69C0-8C01-4793-ED39EB9FE096}"/>
                  </a:ext>
                </a:extLst>
              </p:cNvPr>
              <p:cNvSpPr txBox="1"/>
              <p:nvPr/>
            </p:nvSpPr>
            <p:spPr>
              <a:xfrm>
                <a:off x="633404" y="2330105"/>
                <a:ext cx="4041256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3ACF4D-69C0-8C01-4793-ED39EB9FE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4" y="2330105"/>
                <a:ext cx="4041256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9A88B4-9E0A-20A7-B62A-5E2E00D99F4D}"/>
              </a:ext>
            </a:extLst>
          </p:cNvPr>
          <p:cNvSpPr txBox="1"/>
          <p:nvPr/>
        </p:nvSpPr>
        <p:spPr>
          <a:xfrm>
            <a:off x="609599" y="3324526"/>
            <a:ext cx="4041256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T, b= cv2.threshold(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[:,:,2],0,255,cv2.THRESH.BINARY + cv2.THRESH_OTSU)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8C9B47-FCE7-6FDE-AB88-563E681723AA}"/>
                  </a:ext>
                </a:extLst>
              </p:cNvPr>
              <p:cNvSpPr txBox="1"/>
              <p:nvPr/>
            </p:nvSpPr>
            <p:spPr>
              <a:xfrm>
                <a:off x="633404" y="2685768"/>
                <a:ext cx="404125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∈{0,1,2, …,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8C9B47-FCE7-6FDE-AB88-563E68172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4" y="2685768"/>
                <a:ext cx="4041256" cy="276999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8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86F628-F842-A68B-6C74-ADDEFEF7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53" y="685801"/>
            <a:ext cx="3031647" cy="2174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ECB87-88C2-D321-9708-5723172D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52" y="3229185"/>
            <a:ext cx="3031647" cy="2150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E8DCA-26BF-A209-405E-1FDDDDFA6536}"/>
              </a:ext>
            </a:extLst>
          </p:cNvPr>
          <p:cNvSpPr txBox="1"/>
          <p:nvPr/>
        </p:nvSpPr>
        <p:spPr>
          <a:xfrm>
            <a:off x="7628314" y="2859853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r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7E391-3F70-3C49-5784-216082E81D70}"/>
              </a:ext>
            </a:extLst>
          </p:cNvPr>
          <p:cNvSpPr txBox="1"/>
          <p:nvPr/>
        </p:nvSpPr>
        <p:spPr>
          <a:xfrm>
            <a:off x="7628314" y="5403237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 err="1"/>
              <a:t>r_binarization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F839A3-E6F9-9D4F-94A5-207A6301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7" y="1914084"/>
            <a:ext cx="7141156" cy="30298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3C8D6C-B604-949F-7C56-2C67503E6E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283" b="1"/>
          <a:stretch/>
        </p:blipFill>
        <p:spPr>
          <a:xfrm>
            <a:off x="183875" y="5039360"/>
            <a:ext cx="4943347" cy="4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7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04469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연결 요소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222241" y="2397948"/>
            <a:ext cx="64007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4-</a:t>
            </a:r>
            <a:r>
              <a:rPr lang="ko-KR" altLang="en-US" sz="2200" b="1" dirty="0"/>
              <a:t>연결성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상하좌우에 있는 </a:t>
            </a:r>
            <a:r>
              <a:rPr lang="en-US" altLang="ko-KR" sz="2000" dirty="0"/>
              <a:t>4</a:t>
            </a:r>
            <a:r>
              <a:rPr lang="ko-KR" altLang="en-US" sz="2000" dirty="0"/>
              <a:t>개 이웃만 연결된 것으로 간주한다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8-</a:t>
            </a:r>
            <a:r>
              <a:rPr lang="ko-KR" altLang="en-US" sz="2200" b="1" dirty="0"/>
              <a:t>연결성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대각선에 위치한 화소도 연결된 것으로 간주한다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A756-AB48-DE03-3AE6-272FAC402D3F}"/>
              </a:ext>
            </a:extLst>
          </p:cNvPr>
          <p:cNvSpPr txBox="1"/>
          <p:nvPr/>
        </p:nvSpPr>
        <p:spPr>
          <a:xfrm>
            <a:off x="763537" y="5273040"/>
            <a:ext cx="1303502" cy="37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4-</a:t>
            </a:r>
            <a:r>
              <a:rPr lang="ko-KR" altLang="en-US" b="1" dirty="0"/>
              <a:t>연결성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E40DD-32D9-0E5A-0E33-99EEEBC6EF2F}"/>
              </a:ext>
            </a:extLst>
          </p:cNvPr>
          <p:cNvSpPr txBox="1"/>
          <p:nvPr/>
        </p:nvSpPr>
        <p:spPr>
          <a:xfrm>
            <a:off x="2777879" y="5274687"/>
            <a:ext cx="141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8-</a:t>
            </a:r>
            <a:r>
              <a:rPr lang="ko-KR" altLang="en-US" b="1" dirty="0"/>
              <a:t>연결성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53DE3F-0F86-FDD9-7FEB-703F3FFCB189}"/>
              </a:ext>
            </a:extLst>
          </p:cNvPr>
          <p:cNvSpPr/>
          <p:nvPr/>
        </p:nvSpPr>
        <p:spPr>
          <a:xfrm>
            <a:off x="1316710" y="4171059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33A595-E4A1-2FA8-22AA-1755359647D0}"/>
              </a:ext>
            </a:extLst>
          </p:cNvPr>
          <p:cNvSpPr/>
          <p:nvPr/>
        </p:nvSpPr>
        <p:spPr>
          <a:xfrm>
            <a:off x="1316710" y="370407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8D83E-B2F0-CB14-AE0C-F084B18F3C33}"/>
              </a:ext>
            </a:extLst>
          </p:cNvPr>
          <p:cNvSpPr/>
          <p:nvPr/>
        </p:nvSpPr>
        <p:spPr>
          <a:xfrm>
            <a:off x="1316710" y="46380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A122B2-542A-3685-8C21-8B6D51965F32}"/>
              </a:ext>
            </a:extLst>
          </p:cNvPr>
          <p:cNvSpPr/>
          <p:nvPr/>
        </p:nvSpPr>
        <p:spPr>
          <a:xfrm>
            <a:off x="849350" y="417105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473AA5-9D2A-4804-9999-FBD7E016B8AB}"/>
              </a:ext>
            </a:extLst>
          </p:cNvPr>
          <p:cNvSpPr/>
          <p:nvPr/>
        </p:nvSpPr>
        <p:spPr>
          <a:xfrm>
            <a:off x="1784070" y="41808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3B7222-1B18-8113-348C-363219D6CFE9}"/>
              </a:ext>
            </a:extLst>
          </p:cNvPr>
          <p:cNvSpPr/>
          <p:nvPr/>
        </p:nvSpPr>
        <p:spPr>
          <a:xfrm>
            <a:off x="3373121" y="4252339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9EAB-A2EC-8F4C-00EF-4041F02C76AA}"/>
              </a:ext>
            </a:extLst>
          </p:cNvPr>
          <p:cNvSpPr/>
          <p:nvPr/>
        </p:nvSpPr>
        <p:spPr>
          <a:xfrm>
            <a:off x="3373121" y="378535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8563EF-2E2D-0E7F-84F9-0350B1CED3D5}"/>
              </a:ext>
            </a:extLst>
          </p:cNvPr>
          <p:cNvSpPr/>
          <p:nvPr/>
        </p:nvSpPr>
        <p:spPr>
          <a:xfrm>
            <a:off x="3373121" y="471932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83260-8CF0-CE30-385C-490CBA4EFD7B}"/>
              </a:ext>
            </a:extLst>
          </p:cNvPr>
          <p:cNvSpPr/>
          <p:nvPr/>
        </p:nvSpPr>
        <p:spPr>
          <a:xfrm>
            <a:off x="2905761" y="425233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F5050-0270-F48B-FC4A-59D9621A5930}"/>
              </a:ext>
            </a:extLst>
          </p:cNvPr>
          <p:cNvSpPr/>
          <p:nvPr/>
        </p:nvSpPr>
        <p:spPr>
          <a:xfrm>
            <a:off x="3840481" y="426212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C30B8-F8FA-8B93-9832-45CAD034EB29}"/>
              </a:ext>
            </a:extLst>
          </p:cNvPr>
          <p:cNvSpPr/>
          <p:nvPr/>
        </p:nvSpPr>
        <p:spPr>
          <a:xfrm>
            <a:off x="2905761" y="378535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49AAF9-D8C1-238A-DE13-8CE9D28F2166}"/>
              </a:ext>
            </a:extLst>
          </p:cNvPr>
          <p:cNvSpPr/>
          <p:nvPr/>
        </p:nvSpPr>
        <p:spPr>
          <a:xfrm>
            <a:off x="3840481" y="378535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95ECA-A5A3-3968-B6BD-52A8527E3E12}"/>
              </a:ext>
            </a:extLst>
          </p:cNvPr>
          <p:cNvSpPr/>
          <p:nvPr/>
        </p:nvSpPr>
        <p:spPr>
          <a:xfrm>
            <a:off x="3840481" y="471932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49AED1-871D-10CC-45C5-F0A67A7D5E77}"/>
              </a:ext>
            </a:extLst>
          </p:cNvPr>
          <p:cNvSpPr/>
          <p:nvPr/>
        </p:nvSpPr>
        <p:spPr>
          <a:xfrm>
            <a:off x="2905761" y="470953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4F422-868A-52B2-7592-4897D6859ADC}"/>
              </a:ext>
            </a:extLst>
          </p:cNvPr>
          <p:cNvSpPr/>
          <p:nvPr/>
        </p:nvSpPr>
        <p:spPr>
          <a:xfrm>
            <a:off x="1358779" y="2037320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73663-C19C-B958-6F17-3819819204B2}"/>
              </a:ext>
            </a:extLst>
          </p:cNvPr>
          <p:cNvSpPr/>
          <p:nvPr/>
        </p:nvSpPr>
        <p:spPr>
          <a:xfrm>
            <a:off x="1358779" y="157033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2B7646-CB86-F9A2-2794-15EB2B897F4A}"/>
              </a:ext>
            </a:extLst>
          </p:cNvPr>
          <p:cNvSpPr/>
          <p:nvPr/>
        </p:nvSpPr>
        <p:spPr>
          <a:xfrm>
            <a:off x="1358779" y="250430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593EF4-A698-D6A7-C34B-828038B0C52F}"/>
              </a:ext>
            </a:extLst>
          </p:cNvPr>
          <p:cNvSpPr/>
          <p:nvPr/>
        </p:nvSpPr>
        <p:spPr>
          <a:xfrm>
            <a:off x="891419" y="203732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448437-3982-C9B4-CE20-3120A1C125A6}"/>
              </a:ext>
            </a:extLst>
          </p:cNvPr>
          <p:cNvSpPr/>
          <p:nvPr/>
        </p:nvSpPr>
        <p:spPr>
          <a:xfrm>
            <a:off x="1826139" y="204710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5E14F1-53CE-9994-9186-AE8EA0A8314B}"/>
              </a:ext>
            </a:extLst>
          </p:cNvPr>
          <p:cNvSpPr/>
          <p:nvPr/>
        </p:nvSpPr>
        <p:spPr>
          <a:xfrm>
            <a:off x="891419" y="157033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D7B125-4283-76A5-0F20-D27BF177F877}"/>
              </a:ext>
            </a:extLst>
          </p:cNvPr>
          <p:cNvSpPr/>
          <p:nvPr/>
        </p:nvSpPr>
        <p:spPr>
          <a:xfrm>
            <a:off x="1826139" y="157033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CF5EFF-D78F-59AB-9557-08EA76BA8EF9}"/>
              </a:ext>
            </a:extLst>
          </p:cNvPr>
          <p:cNvSpPr/>
          <p:nvPr/>
        </p:nvSpPr>
        <p:spPr>
          <a:xfrm>
            <a:off x="1826139" y="250430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6D98B3-4AEF-7BDC-AF45-867B694D0095}"/>
              </a:ext>
            </a:extLst>
          </p:cNvPr>
          <p:cNvSpPr/>
          <p:nvPr/>
        </p:nvSpPr>
        <p:spPr>
          <a:xfrm>
            <a:off x="891419" y="249452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25F78-B2B2-FFD2-A292-F0554C4F56C8}"/>
              </a:ext>
            </a:extLst>
          </p:cNvPr>
          <p:cNvSpPr txBox="1"/>
          <p:nvPr/>
        </p:nvSpPr>
        <p:spPr>
          <a:xfrm>
            <a:off x="-16547" y="1617823"/>
            <a:ext cx="9079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j-1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2000" dirty="0"/>
              <a:t>j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2000" dirty="0"/>
              <a:t>j+1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5869A2-09E0-1388-66C2-B14B8BB1BCCD}"/>
              </a:ext>
            </a:extLst>
          </p:cNvPr>
          <p:cNvSpPr txBox="1"/>
          <p:nvPr/>
        </p:nvSpPr>
        <p:spPr>
          <a:xfrm>
            <a:off x="911963" y="1180010"/>
            <a:ext cx="166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i-1    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    i+1</a:t>
            </a:r>
          </a:p>
        </p:txBody>
      </p:sp>
    </p:spTree>
    <p:extLst>
      <p:ext uri="{BB962C8B-B14F-4D97-AF65-F5344CB8AC3E}">
        <p14:creationId xmlns:p14="http://schemas.microsoft.com/office/powerpoint/2010/main" val="225056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04469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연결 요소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065752" y="1026475"/>
            <a:ext cx="69189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모폴로지</a:t>
            </a:r>
            <a:r>
              <a:rPr lang="ko-KR" altLang="en-US" sz="2200" b="1" dirty="0"/>
              <a:t> 연산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영상을 하나의 물체가 여러 영역으로 분리되거나 다른 물체가 한 영역으로 붙는 경우 등이 발생하는데 이런 부작용을 누그러뜨리기 위해 사용한다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구조 요소를 이용해 영역의 모양을 조작한다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팽창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입력 영상에 특정 위치에 구조 요소를 씌어 좌우 이웃 화소가 </a:t>
            </a:r>
            <a:r>
              <a:rPr lang="en-US" altLang="ko-KR" sz="2000" dirty="0"/>
              <a:t>1</a:t>
            </a:r>
            <a:r>
              <a:rPr lang="ko-KR" altLang="en-US" sz="2000" dirty="0"/>
              <a:t>로 바뀐다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침식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구조 소에 해당하는 점에 </a:t>
            </a:r>
            <a:r>
              <a:rPr lang="en-US" altLang="ko-KR" sz="2000" dirty="0"/>
              <a:t>1</a:t>
            </a:r>
            <a:r>
              <a:rPr lang="ko-KR" altLang="en-US" sz="2000" dirty="0"/>
              <a:t>이 아닌 화소가 있으면 </a:t>
            </a:r>
            <a:r>
              <a:rPr lang="en-US" altLang="ko-KR" sz="2000" dirty="0"/>
              <a:t>0</a:t>
            </a:r>
            <a:r>
              <a:rPr lang="ko-KR" altLang="en-US" sz="2000" dirty="0"/>
              <a:t>으로 바뀐다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열림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침식한 결과에 팽창을 적용하는 연산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닫힘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팽창한 결과에 침식을 적용하는 연산</a:t>
            </a:r>
            <a:endParaRPr lang="en-US" altLang="ko-KR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53DE3F-0F86-FDD9-7FEB-703F3FFCB189}"/>
              </a:ext>
            </a:extLst>
          </p:cNvPr>
          <p:cNvSpPr/>
          <p:nvPr/>
        </p:nvSpPr>
        <p:spPr>
          <a:xfrm>
            <a:off x="961110" y="2494659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33A595-E4A1-2FA8-22AA-1755359647D0}"/>
              </a:ext>
            </a:extLst>
          </p:cNvPr>
          <p:cNvSpPr/>
          <p:nvPr/>
        </p:nvSpPr>
        <p:spPr>
          <a:xfrm>
            <a:off x="961110" y="202767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8D83E-B2F0-CB14-AE0C-F084B18F3C33}"/>
              </a:ext>
            </a:extLst>
          </p:cNvPr>
          <p:cNvSpPr/>
          <p:nvPr/>
        </p:nvSpPr>
        <p:spPr>
          <a:xfrm>
            <a:off x="961110" y="29616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A122B2-542A-3685-8C21-8B6D51965F32}"/>
              </a:ext>
            </a:extLst>
          </p:cNvPr>
          <p:cNvSpPr/>
          <p:nvPr/>
        </p:nvSpPr>
        <p:spPr>
          <a:xfrm>
            <a:off x="493750" y="249465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473AA5-9D2A-4804-9999-FBD7E016B8AB}"/>
              </a:ext>
            </a:extLst>
          </p:cNvPr>
          <p:cNvSpPr/>
          <p:nvPr/>
        </p:nvSpPr>
        <p:spPr>
          <a:xfrm>
            <a:off x="1428470" y="25044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3B7222-1B18-8113-348C-363219D6CFE9}"/>
              </a:ext>
            </a:extLst>
          </p:cNvPr>
          <p:cNvSpPr/>
          <p:nvPr/>
        </p:nvSpPr>
        <p:spPr>
          <a:xfrm>
            <a:off x="3013431" y="2504440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9EAB-A2EC-8F4C-00EF-4041F02C76AA}"/>
              </a:ext>
            </a:extLst>
          </p:cNvPr>
          <p:cNvSpPr/>
          <p:nvPr/>
        </p:nvSpPr>
        <p:spPr>
          <a:xfrm>
            <a:off x="3013431" y="203745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8563EF-2E2D-0E7F-84F9-0350B1CED3D5}"/>
              </a:ext>
            </a:extLst>
          </p:cNvPr>
          <p:cNvSpPr/>
          <p:nvPr/>
        </p:nvSpPr>
        <p:spPr>
          <a:xfrm>
            <a:off x="3013431" y="297142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83260-8CF0-CE30-385C-490CBA4EFD7B}"/>
              </a:ext>
            </a:extLst>
          </p:cNvPr>
          <p:cNvSpPr/>
          <p:nvPr/>
        </p:nvSpPr>
        <p:spPr>
          <a:xfrm>
            <a:off x="2546071" y="25044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F5050-0270-F48B-FC4A-59D9621A5930}"/>
              </a:ext>
            </a:extLst>
          </p:cNvPr>
          <p:cNvSpPr/>
          <p:nvPr/>
        </p:nvSpPr>
        <p:spPr>
          <a:xfrm>
            <a:off x="3480791" y="251422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1C30B8-F8FA-8B93-9832-45CAD034EB29}"/>
              </a:ext>
            </a:extLst>
          </p:cNvPr>
          <p:cNvSpPr/>
          <p:nvPr/>
        </p:nvSpPr>
        <p:spPr>
          <a:xfrm>
            <a:off x="2546071" y="203745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49AAF9-D8C1-238A-DE13-8CE9D28F2166}"/>
              </a:ext>
            </a:extLst>
          </p:cNvPr>
          <p:cNvSpPr/>
          <p:nvPr/>
        </p:nvSpPr>
        <p:spPr>
          <a:xfrm>
            <a:off x="3480791" y="203745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95ECA-A5A3-3968-B6BD-52A8527E3E12}"/>
              </a:ext>
            </a:extLst>
          </p:cNvPr>
          <p:cNvSpPr/>
          <p:nvPr/>
        </p:nvSpPr>
        <p:spPr>
          <a:xfrm>
            <a:off x="3480791" y="297142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49AED1-871D-10CC-45C5-F0A67A7D5E77}"/>
              </a:ext>
            </a:extLst>
          </p:cNvPr>
          <p:cNvSpPr/>
          <p:nvPr/>
        </p:nvSpPr>
        <p:spPr>
          <a:xfrm>
            <a:off x="2546071" y="29616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E3FEC3-3A44-9B8B-EBB7-81C4CB41E208}"/>
              </a:ext>
            </a:extLst>
          </p:cNvPr>
          <p:cNvSpPr/>
          <p:nvPr/>
        </p:nvSpPr>
        <p:spPr>
          <a:xfrm>
            <a:off x="2078710" y="25044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53E2C1-A95E-619B-B97F-618C08C66A1B}"/>
              </a:ext>
            </a:extLst>
          </p:cNvPr>
          <p:cNvSpPr/>
          <p:nvPr/>
        </p:nvSpPr>
        <p:spPr>
          <a:xfrm>
            <a:off x="3948151" y="2504440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1EAA5B-95DF-2490-F894-612E8BB76227}"/>
              </a:ext>
            </a:extLst>
          </p:cNvPr>
          <p:cNvSpPr/>
          <p:nvPr/>
        </p:nvSpPr>
        <p:spPr>
          <a:xfrm>
            <a:off x="3013431" y="156031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3E98EA-F05F-E17C-A9B4-06F5CB61F9F0}"/>
              </a:ext>
            </a:extLst>
          </p:cNvPr>
          <p:cNvSpPr/>
          <p:nvPr/>
        </p:nvSpPr>
        <p:spPr>
          <a:xfrm>
            <a:off x="3013431" y="3418461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3039A6-3AE5-A8F6-2311-7A559BA6F24D}"/>
              </a:ext>
            </a:extLst>
          </p:cNvPr>
          <p:cNvSpPr/>
          <p:nvPr/>
        </p:nvSpPr>
        <p:spPr>
          <a:xfrm>
            <a:off x="1895830" y="4308598"/>
            <a:ext cx="467360" cy="46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73A7DF-F6AD-AEDD-F153-D24B2CFBA3F0}"/>
              </a:ext>
            </a:extLst>
          </p:cNvPr>
          <p:cNvSpPr/>
          <p:nvPr/>
        </p:nvSpPr>
        <p:spPr>
          <a:xfrm>
            <a:off x="1428470" y="430859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1804C6-29BC-5687-FF7E-0BA6BC8527CA}"/>
              </a:ext>
            </a:extLst>
          </p:cNvPr>
          <p:cNvSpPr/>
          <p:nvPr/>
        </p:nvSpPr>
        <p:spPr>
          <a:xfrm>
            <a:off x="2363190" y="4318379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94A209-05E6-EDB0-AE19-F6CEA32889C3}"/>
              </a:ext>
            </a:extLst>
          </p:cNvPr>
          <p:cNvSpPr/>
          <p:nvPr/>
        </p:nvSpPr>
        <p:spPr>
          <a:xfrm>
            <a:off x="961109" y="430859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0C9EE1-AA13-903A-769B-F682A88276F0}"/>
              </a:ext>
            </a:extLst>
          </p:cNvPr>
          <p:cNvSpPr/>
          <p:nvPr/>
        </p:nvSpPr>
        <p:spPr>
          <a:xfrm>
            <a:off x="2830550" y="4308598"/>
            <a:ext cx="46736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EFEB95-2A90-049A-7632-47502BD5B9D9}"/>
              </a:ext>
            </a:extLst>
          </p:cNvPr>
          <p:cNvSpPr txBox="1"/>
          <p:nvPr/>
        </p:nvSpPr>
        <p:spPr>
          <a:xfrm>
            <a:off x="413098" y="4907280"/>
            <a:ext cx="39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모폴로지가</a:t>
            </a:r>
            <a:r>
              <a:rPr lang="ko-KR" altLang="en-US" b="1" dirty="0"/>
              <a:t> 사용하는 구조 요소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7364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212081" y="2445873"/>
            <a:ext cx="6390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se</a:t>
            </a:r>
            <a:r>
              <a:rPr lang="ko-KR" altLang="en-US" sz="2000" dirty="0"/>
              <a:t>는 구조 요소를 저장한 것이다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Dilate</a:t>
            </a:r>
            <a:r>
              <a:rPr lang="ko-KR" altLang="en-US" sz="2000" dirty="0"/>
              <a:t>는 </a:t>
            </a:r>
            <a:r>
              <a:rPr lang="ko-KR" altLang="en-US" sz="2000" b="1" dirty="0"/>
              <a:t>팽창</a:t>
            </a:r>
            <a:r>
              <a:rPr lang="ko-KR" altLang="en-US" sz="2000" dirty="0"/>
              <a:t> 연산</a:t>
            </a:r>
            <a:r>
              <a:rPr lang="en-US" altLang="ko-KR" sz="2000" dirty="0"/>
              <a:t>, </a:t>
            </a:r>
            <a:r>
              <a:rPr lang="en-US" altLang="ko-KR" sz="2000" b="1" dirty="0"/>
              <a:t>erode</a:t>
            </a:r>
            <a:r>
              <a:rPr lang="ko-KR" altLang="en-US" sz="2000" dirty="0"/>
              <a:t>는 </a:t>
            </a:r>
            <a:r>
              <a:rPr lang="ko-KR" altLang="en-US" sz="2000" b="1" dirty="0"/>
              <a:t>침식</a:t>
            </a:r>
            <a:r>
              <a:rPr lang="ko-KR" altLang="en-US" sz="2000" dirty="0"/>
              <a:t> 연산으로 맨 아래의 경우 침식한 영상을 팽창하므로 열림 연산에 해당한다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iterations</a:t>
            </a:r>
            <a:r>
              <a:rPr lang="ko-KR" altLang="en-US" sz="2000" dirty="0"/>
              <a:t>는 적용 회수이다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BBE33-A6DF-753E-1770-5D62EBC29231}"/>
              </a:ext>
            </a:extLst>
          </p:cNvPr>
          <p:cNvSpPr txBox="1"/>
          <p:nvPr/>
        </p:nvSpPr>
        <p:spPr>
          <a:xfrm>
            <a:off x="486797" y="1401599"/>
            <a:ext cx="4041256" cy="4708981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Se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np.uint8([[0,0,1,0,0],</a:t>
            </a:r>
          </a:p>
          <a:p>
            <a:r>
              <a:rPr lang="en-US" altLang="ko-KR" sz="2000" dirty="0"/>
              <a:t>                           [0,1,1,1,0],</a:t>
            </a:r>
          </a:p>
          <a:p>
            <a:r>
              <a:rPr lang="en-US" altLang="ko-KR" sz="2000" dirty="0"/>
              <a:t>                           [1,1,1,1,1],</a:t>
            </a:r>
          </a:p>
          <a:p>
            <a:r>
              <a:rPr lang="en-US" altLang="ko-KR" sz="2000" dirty="0"/>
              <a:t>                           [0,1,1,1,0],</a:t>
            </a:r>
          </a:p>
          <a:p>
            <a:r>
              <a:rPr lang="en-US" altLang="ko-KR" sz="2000" dirty="0"/>
              <a:t>                           [0,0,1,0,0]])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b_dilation</a:t>
            </a:r>
            <a:r>
              <a:rPr lang="en-US" altLang="ko-KR" sz="2000" dirty="0"/>
              <a:t> = cv2.dilate(</a:t>
            </a:r>
            <a:r>
              <a:rPr lang="en-US" altLang="ko-KR" sz="2000" dirty="0" err="1"/>
              <a:t>b,se,iterations</a:t>
            </a:r>
            <a:r>
              <a:rPr lang="en-US" altLang="ko-KR" sz="2000" dirty="0"/>
              <a:t> = 1)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b_erosion</a:t>
            </a:r>
            <a:r>
              <a:rPr lang="en-US" altLang="ko-KR" sz="2000" dirty="0"/>
              <a:t> = cv2.erode(</a:t>
            </a:r>
            <a:r>
              <a:rPr lang="en-US" altLang="ko-KR" sz="2000" dirty="0" err="1"/>
              <a:t>b,se,iterations</a:t>
            </a:r>
            <a:r>
              <a:rPr lang="en-US" altLang="ko-KR" sz="2000" dirty="0"/>
              <a:t> = 1)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b_closing</a:t>
            </a:r>
            <a:r>
              <a:rPr lang="en-US" altLang="ko-KR" sz="2000" dirty="0"/>
              <a:t> = cv2.dilate(cv2.erode(</a:t>
            </a:r>
            <a:r>
              <a:rPr lang="en-US" altLang="ko-KR" sz="2000" dirty="0" err="1"/>
              <a:t>b,se,iterations</a:t>
            </a:r>
            <a:r>
              <a:rPr lang="en-US" altLang="ko-KR" sz="2000" dirty="0"/>
              <a:t> = 1),se, iterations=1)</a:t>
            </a:r>
          </a:p>
        </p:txBody>
      </p:sp>
    </p:spTree>
    <p:extLst>
      <p:ext uri="{BB962C8B-B14F-4D97-AF65-F5344CB8AC3E}">
        <p14:creationId xmlns:p14="http://schemas.microsoft.com/office/powerpoint/2010/main" val="359160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04469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E80EE-92F8-09EA-3979-5E3496AF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" t="1355"/>
          <a:stretch/>
        </p:blipFill>
        <p:spPr>
          <a:xfrm>
            <a:off x="363621" y="1229895"/>
            <a:ext cx="6345187" cy="4838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E09776-EF3D-8B81-CDBA-9A2F5E89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13" y="1151322"/>
            <a:ext cx="4743694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 영상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16B39F-7C1A-B276-DD5A-F07406D0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7" y="1624154"/>
            <a:ext cx="2785799" cy="1877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E2E3B3-444E-D6B2-15DF-C26E052A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7" y="3756825"/>
            <a:ext cx="2679394" cy="1794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CB6B7C-6FE0-D967-A48B-7C7B479A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052" y="3780089"/>
            <a:ext cx="2679394" cy="1812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F66F6-7DEC-E268-4526-798E1D0BC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47" y="3805268"/>
            <a:ext cx="2679394" cy="1787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62494C-69E0-5F3C-0CFD-4A5C23780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642" y="3805268"/>
            <a:ext cx="2679394" cy="1794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D5EAC-A917-193E-BE54-36087C84CD8F}"/>
              </a:ext>
            </a:extLst>
          </p:cNvPr>
          <p:cNvSpPr txBox="1"/>
          <p:nvPr/>
        </p:nvSpPr>
        <p:spPr>
          <a:xfrm>
            <a:off x="243327" y="5592724"/>
            <a:ext cx="220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잘라낸 영상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EC1B4-F637-238F-672E-C17BEBCE6B19}"/>
              </a:ext>
            </a:extLst>
          </p:cNvPr>
          <p:cNvSpPr txBox="1"/>
          <p:nvPr/>
        </p:nvSpPr>
        <p:spPr>
          <a:xfrm>
            <a:off x="3269052" y="5592724"/>
            <a:ext cx="220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팽창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8D1FD-B474-0AEC-F839-D541745DAFE4}"/>
              </a:ext>
            </a:extLst>
          </p:cNvPr>
          <p:cNvSpPr txBox="1"/>
          <p:nvPr/>
        </p:nvSpPr>
        <p:spPr>
          <a:xfrm>
            <a:off x="6294777" y="5592724"/>
            <a:ext cx="220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침식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700FC-CF28-D4F2-71B3-D49A669987E1}"/>
              </a:ext>
            </a:extLst>
          </p:cNvPr>
          <p:cNvSpPr txBox="1"/>
          <p:nvPr/>
        </p:nvSpPr>
        <p:spPr>
          <a:xfrm>
            <a:off x="9270072" y="5592724"/>
            <a:ext cx="220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닫힘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6616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1574801" y="952252"/>
            <a:ext cx="4622799" cy="434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1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3.1 </a:t>
            </a:r>
            <a:r>
              <a:rPr lang="ko-KR" altLang="en-US" sz="2400" b="1" dirty="0"/>
              <a:t>디지털 영상 기초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3.2 </a:t>
            </a:r>
            <a:r>
              <a:rPr lang="ko-KR" altLang="en-US" sz="2400" b="1" dirty="0"/>
              <a:t>이진 영상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3.3 </a:t>
            </a:r>
            <a:r>
              <a:rPr lang="ko-KR" altLang="en-US" sz="2400" b="1" dirty="0"/>
              <a:t>점 연산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3.4 </a:t>
            </a:r>
            <a:r>
              <a:rPr lang="ko-KR" altLang="en-US" sz="2400" b="1" dirty="0"/>
              <a:t>영역 연산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3.5 </a:t>
            </a:r>
            <a:r>
              <a:rPr lang="ko-KR" altLang="en-US" sz="2400" b="1" dirty="0"/>
              <a:t>기하 연산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3.6 OpenCV</a:t>
            </a:r>
            <a:r>
              <a:rPr lang="ko-KR" altLang="en-US" sz="2400" b="1" dirty="0"/>
              <a:t>의 시간 효율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E9529-0A5C-EF6D-BD2D-6B4D53E17F18}"/>
              </a:ext>
            </a:extLst>
          </p:cNvPr>
          <p:cNvSpPr txBox="1"/>
          <p:nvPr/>
        </p:nvSpPr>
        <p:spPr>
          <a:xfrm>
            <a:off x="6756401" y="952252"/>
            <a:ext cx="6248399" cy="434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2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4.1 </a:t>
            </a:r>
            <a:r>
              <a:rPr lang="ko-KR" altLang="en-US" sz="2400" b="1" dirty="0"/>
              <a:t>에지 검출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4.2 </a:t>
            </a:r>
            <a:r>
              <a:rPr lang="ko-KR" altLang="en-US" sz="2400" b="1" dirty="0"/>
              <a:t>캐니 에지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4.3 </a:t>
            </a:r>
            <a:r>
              <a:rPr lang="ko-KR" altLang="en-US" sz="2400" b="1" dirty="0"/>
              <a:t>직선 검출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4.4 </a:t>
            </a:r>
            <a:r>
              <a:rPr lang="ko-KR" altLang="en-US" sz="2400" b="1" dirty="0"/>
              <a:t>영역 분할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4.5 </a:t>
            </a:r>
            <a:r>
              <a:rPr lang="ko-KR" altLang="en-US" sz="2400" b="1" dirty="0"/>
              <a:t>대화식 분할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4.6 </a:t>
            </a:r>
            <a:r>
              <a:rPr lang="ko-KR" altLang="en-US" sz="2400" b="1" dirty="0"/>
              <a:t>영역 특징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5886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046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7083265" y="2459504"/>
            <a:ext cx="494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화소 입장에서 영상 처리 연산이란 화소가 새로운 값을 받는 과정이다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새로운 값을 어디에서 받는지에 따라 점 연산</a:t>
            </a:r>
            <a:r>
              <a:rPr lang="en-US" altLang="ko-KR" sz="2000" dirty="0"/>
              <a:t>, </a:t>
            </a:r>
            <a:r>
              <a:rPr lang="ko-KR" altLang="en-US" sz="2000" dirty="0"/>
              <a:t>영역 연산</a:t>
            </a:r>
            <a:r>
              <a:rPr lang="en-US" altLang="ko-KR" sz="2000" dirty="0"/>
              <a:t>, </a:t>
            </a:r>
            <a:r>
              <a:rPr lang="ko-KR" altLang="en-US" sz="2000" dirty="0"/>
              <a:t>기하 연산의 세 종류로 구분한다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1F1AF-B5EE-5A91-506E-C029499CB7D8}"/>
              </a:ext>
            </a:extLst>
          </p:cNvPr>
          <p:cNvSpPr txBox="1"/>
          <p:nvPr/>
        </p:nvSpPr>
        <p:spPr>
          <a:xfrm>
            <a:off x="375163" y="3021940"/>
            <a:ext cx="32675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점 연산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자기 자신으로부터 값을 받는다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82128-2237-FBBB-167F-F0C3BCFB156E}"/>
              </a:ext>
            </a:extLst>
          </p:cNvPr>
          <p:cNvSpPr txBox="1"/>
          <p:nvPr/>
        </p:nvSpPr>
        <p:spPr>
          <a:xfrm>
            <a:off x="465698" y="5315340"/>
            <a:ext cx="32675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영역 연산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이웃 화소의 값을 보고 새로운 값을 결정한다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47C25-5DF7-3B30-7CAD-74813730A1A8}"/>
              </a:ext>
            </a:extLst>
          </p:cNvPr>
          <p:cNvSpPr txBox="1"/>
          <p:nvPr/>
        </p:nvSpPr>
        <p:spPr>
          <a:xfrm>
            <a:off x="3666028" y="3015131"/>
            <a:ext cx="32675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기하 연산</a:t>
            </a:r>
            <a:endParaRPr lang="en-US" altLang="ko-KR" b="1" dirty="0"/>
          </a:p>
          <a:p>
            <a:endParaRPr lang="en-US" altLang="ko-KR" sz="300" b="1" dirty="0"/>
          </a:p>
          <a:p>
            <a:r>
              <a:rPr lang="ko-KR" altLang="en-US" sz="1600" dirty="0"/>
              <a:t>기하학적 변환에 따라 다른 곳으로부터 </a:t>
            </a:r>
            <a:r>
              <a:rPr lang="ko-KR" altLang="en-US" sz="1600" dirty="0" err="1"/>
              <a:t>값을받는다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C40A652-5992-DBAC-2336-B9A7E261C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92624"/>
              </p:ext>
            </p:extLst>
          </p:nvPr>
        </p:nvGraphicFramePr>
        <p:xfrm>
          <a:off x="469381" y="1546306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16104A-EC80-FCF1-149C-4D532DA25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0339"/>
              </p:ext>
            </p:extLst>
          </p:nvPr>
        </p:nvGraphicFramePr>
        <p:xfrm>
          <a:off x="2056481" y="1546306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F54B17-DF79-C238-F2E6-92307D7FDFC5}"/>
              </a:ext>
            </a:extLst>
          </p:cNvPr>
          <p:cNvCxnSpPr/>
          <p:nvPr/>
        </p:nvCxnSpPr>
        <p:spPr>
          <a:xfrm>
            <a:off x="875782" y="1960532"/>
            <a:ext cx="18491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FB56BC4-9E48-BB45-91B4-D3293686E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23718"/>
              </p:ext>
            </p:extLst>
          </p:nvPr>
        </p:nvGraphicFramePr>
        <p:xfrm>
          <a:off x="512393" y="3839609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E1B2DD9-CA2E-2EA3-7039-F6C210089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71740"/>
              </p:ext>
            </p:extLst>
          </p:nvPr>
        </p:nvGraphicFramePr>
        <p:xfrm>
          <a:off x="2099493" y="3839609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3B7EFA-6427-306F-E99B-C2943A96F213}"/>
              </a:ext>
            </a:extLst>
          </p:cNvPr>
          <p:cNvCxnSpPr/>
          <p:nvPr/>
        </p:nvCxnSpPr>
        <p:spPr>
          <a:xfrm>
            <a:off x="918794" y="4253835"/>
            <a:ext cx="18491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B6BA388-8461-AD68-C6C6-70A474BBA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8830"/>
              </p:ext>
            </p:extLst>
          </p:nvPr>
        </p:nvGraphicFramePr>
        <p:xfrm>
          <a:off x="3712723" y="1546306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8405C16-B103-A389-807E-0C615187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63416"/>
              </p:ext>
            </p:extLst>
          </p:nvPr>
        </p:nvGraphicFramePr>
        <p:xfrm>
          <a:off x="5299823" y="1546306"/>
          <a:ext cx="1376924" cy="14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27538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276494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274275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7552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736" marR="68736" marT="34368" marB="34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8E537-D2FE-039F-8A75-832ADB37D5E6}"/>
              </a:ext>
            </a:extLst>
          </p:cNvPr>
          <p:cNvCxnSpPr>
            <a:cxnSpLocks/>
          </p:cNvCxnSpPr>
          <p:nvPr/>
        </p:nvCxnSpPr>
        <p:spPr>
          <a:xfrm flipV="1">
            <a:off x="4676837" y="1960532"/>
            <a:ext cx="1291407" cy="863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9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046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051659" y="2194452"/>
            <a:ext cx="691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 식을 이용해 영상의 밝기를 조정할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첫 </a:t>
            </a:r>
            <a:r>
              <a:rPr lang="ko-KR" altLang="en-US" sz="2000" dirty="0" err="1"/>
              <a:t>번쩨</a:t>
            </a:r>
            <a:r>
              <a:rPr lang="ko-KR" altLang="en-US" sz="2000" dirty="0"/>
              <a:t> 식은 </a:t>
            </a:r>
            <a:r>
              <a:rPr lang="ko-KR" altLang="en-US" sz="2000" b="1" dirty="0"/>
              <a:t>양수 </a:t>
            </a:r>
            <a:r>
              <a:rPr lang="en-US" altLang="ko-KR" sz="2000" b="1" dirty="0"/>
              <a:t>a</a:t>
            </a:r>
            <a:r>
              <a:rPr lang="ko-KR" altLang="en-US" sz="2000" dirty="0"/>
              <a:t>를 더해 밝게 만들며 화소가 가질 수 있는 최댓값 </a:t>
            </a:r>
            <a:r>
              <a:rPr lang="en-US" altLang="ko-KR" sz="2000" dirty="0"/>
              <a:t>L-1</a:t>
            </a:r>
            <a:r>
              <a:rPr lang="ko-KR" altLang="en-US" sz="2000" dirty="0"/>
              <a:t>을 넘지 않도록 </a:t>
            </a:r>
            <a:r>
              <a:rPr lang="en-US" altLang="ko-KR" sz="2000" b="1" dirty="0"/>
              <a:t>min</a:t>
            </a:r>
            <a:r>
              <a:rPr lang="ko-KR" altLang="en-US" sz="2000" dirty="0"/>
              <a:t>을 취한다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두 번째 식은 </a:t>
            </a:r>
            <a:r>
              <a:rPr lang="ko-KR" altLang="en-US" sz="2000" b="1" dirty="0"/>
              <a:t>양수 </a:t>
            </a:r>
            <a:r>
              <a:rPr lang="en-US" altLang="ko-KR" sz="2000" b="1" dirty="0"/>
              <a:t>a</a:t>
            </a:r>
            <a:r>
              <a:rPr lang="ko-KR" altLang="en-US" sz="2000" dirty="0"/>
              <a:t>를 빼서 어둡게 </a:t>
            </a:r>
            <a:r>
              <a:rPr lang="ko-KR" altLang="en-US" sz="2000" dirty="0" err="1"/>
              <a:t>만들몀</a:t>
            </a:r>
            <a:r>
              <a:rPr lang="ko-KR" altLang="en-US" sz="2000" dirty="0"/>
              <a:t> 음수를 방지하기 위해 </a:t>
            </a:r>
            <a:r>
              <a:rPr lang="en-US" altLang="ko-KR" sz="2000" b="1" dirty="0"/>
              <a:t>max</a:t>
            </a:r>
            <a:r>
              <a:rPr lang="ko-KR" altLang="en-US" sz="2000" dirty="0"/>
              <a:t>를 취한다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마지막 식은 </a:t>
            </a:r>
            <a:r>
              <a:rPr lang="en-US" altLang="ko-KR" sz="2000" dirty="0"/>
              <a:t>L-1</a:t>
            </a:r>
            <a:r>
              <a:rPr lang="ko-KR" altLang="en-US" sz="2000" dirty="0"/>
              <a:t>에서 기존 </a:t>
            </a:r>
            <a:r>
              <a:rPr lang="ko-KR" altLang="en-US" sz="2000" dirty="0" err="1"/>
              <a:t>명암값을</a:t>
            </a:r>
            <a:r>
              <a:rPr lang="ko-KR" altLang="en-US" sz="2000" dirty="0"/>
              <a:t> 빼서 반전시킨다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4547F-1FBD-55CC-5F66-B6AD5DE2CAE5}"/>
                  </a:ext>
                </a:extLst>
              </p:cNvPr>
              <p:cNvSpPr txBox="1"/>
              <p:nvPr/>
            </p:nvSpPr>
            <p:spPr>
              <a:xfrm>
                <a:off x="653724" y="2836356"/>
                <a:ext cx="4041256" cy="12320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 0)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4547F-1FBD-55CC-5F66-B6AD5DE2C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4" y="2836356"/>
                <a:ext cx="4041256" cy="1232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82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046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269645" y="2921167"/>
            <a:ext cx="6344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Gamma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값을 변화시켜 함수를 적용한 결과 원본 영상인 </a:t>
            </a:r>
            <a:r>
              <a:rPr lang="en-US" altLang="ko-KR" sz="2000" dirty="0"/>
              <a:t>gamma = 1.0</a:t>
            </a:r>
            <a:r>
              <a:rPr lang="ko-KR" altLang="en-US" sz="2000" dirty="0"/>
              <a:t>일 때를 기준으로 값이 낮을수록 밝고 높을수록 어둡다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B7A48-7FCB-A5DA-A646-347EAC699F2B}"/>
              </a:ext>
            </a:extLst>
          </p:cNvPr>
          <p:cNvSpPr txBox="1"/>
          <p:nvPr/>
        </p:nvSpPr>
        <p:spPr>
          <a:xfrm>
            <a:off x="770208" y="2305615"/>
            <a:ext cx="4041256" cy="224676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gamma(</a:t>
            </a:r>
            <a:r>
              <a:rPr lang="en-US" altLang="ko-KR" sz="2000" dirty="0" err="1"/>
              <a:t>f,gamma</a:t>
            </a:r>
            <a:r>
              <a:rPr lang="en-US" altLang="ko-KR" sz="2000" dirty="0"/>
              <a:t> = 1.0)</a:t>
            </a:r>
          </a:p>
          <a:p>
            <a:r>
              <a:rPr lang="en-US" altLang="ko-KR" sz="2000" dirty="0"/>
              <a:t>    f1 = f/255.0</a:t>
            </a:r>
          </a:p>
          <a:p>
            <a:r>
              <a:rPr lang="en-US" altLang="ko-KR" sz="2000" dirty="0"/>
              <a:t>    return np.uint8(255 *(f1**gamma))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gc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np.hstack</a:t>
            </a:r>
            <a:r>
              <a:rPr lang="en-US" altLang="ko-KR" sz="2000" dirty="0"/>
              <a:t>((gamma(img,0.5), (gamma(img,0.75), (gamma(img,1.0), (gamma(img,2.0), (gamma(img,3.0)))</a:t>
            </a:r>
          </a:p>
        </p:txBody>
      </p:sp>
    </p:spTree>
    <p:extLst>
      <p:ext uri="{BB962C8B-B14F-4D97-AF65-F5344CB8AC3E}">
        <p14:creationId xmlns:p14="http://schemas.microsoft.com/office/powerpoint/2010/main" val="66068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60066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14143-078B-9B1F-DF2D-9BE19492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571394"/>
            <a:ext cx="9279883" cy="3529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BCA698-4557-9F6B-BFF9-F4D8282C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04" y="4645223"/>
            <a:ext cx="758864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046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888709" y="2654614"/>
            <a:ext cx="6235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히스토그램 평활화는 히스토그램이 평평하게 되도록 영상을 조작해 영상의 </a:t>
            </a:r>
            <a:r>
              <a:rPr lang="ko-KR" altLang="en-US" sz="2000" b="1" dirty="0"/>
              <a:t>명암 대비를 높이는 기법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히스토그램</a:t>
            </a:r>
            <a:r>
              <a:rPr lang="en-US" altLang="ko-KR" sz="2000" dirty="0"/>
              <a:t> </a:t>
            </a:r>
            <a:r>
              <a:rPr lang="ko-KR" altLang="en-US" sz="2000" dirty="0"/>
              <a:t>평활화를 적용한 영상은 </a:t>
            </a:r>
            <a:r>
              <a:rPr lang="ko-KR" altLang="en-US" sz="2000" b="1" dirty="0" err="1"/>
              <a:t>선명해지며</a:t>
            </a:r>
            <a:r>
              <a:rPr lang="en-US" altLang="ko-KR" sz="2000" dirty="0"/>
              <a:t>, </a:t>
            </a:r>
            <a:r>
              <a:rPr lang="ko-KR" altLang="en-US" sz="2000" dirty="0"/>
              <a:t>히스토그램이 더 </a:t>
            </a:r>
            <a:r>
              <a:rPr lang="ko-KR" altLang="en-US" sz="2000" dirty="0" err="1"/>
              <a:t>평평해졌음을</a:t>
            </a:r>
            <a:r>
              <a:rPr lang="ko-KR" altLang="en-US" sz="2000" dirty="0"/>
              <a:t> 알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B7A48-7FCB-A5DA-A646-347EAC699F2B}"/>
              </a:ext>
            </a:extLst>
          </p:cNvPr>
          <p:cNvSpPr txBox="1"/>
          <p:nvPr/>
        </p:nvSpPr>
        <p:spPr>
          <a:xfrm>
            <a:off x="462733" y="1584714"/>
            <a:ext cx="5174997" cy="4401205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gray = cv2.cvtColor(img,cv.COLOR_BGR2GRAY)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plt.imshow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gray,cmap</a:t>
            </a:r>
            <a:r>
              <a:rPr lang="en-US" altLang="ko-KR" sz="2000" dirty="0"/>
              <a:t>='gray'), </a:t>
            </a:r>
            <a:r>
              <a:rPr lang="en-US" altLang="ko-KR" sz="2000" dirty="0" err="1"/>
              <a:t>plt.xticks</a:t>
            </a:r>
            <a:r>
              <a:rPr lang="en-US" altLang="ko-KR" sz="2000" dirty="0"/>
              <a:t>([]), </a:t>
            </a:r>
            <a:r>
              <a:rPr lang="en-US" altLang="ko-KR" sz="2000" dirty="0" err="1"/>
              <a:t>plt.yticks</a:t>
            </a:r>
            <a:r>
              <a:rPr lang="en-US" altLang="ko-KR" sz="2000" dirty="0"/>
              <a:t>([]), </a:t>
            </a: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</a:p>
          <a:p>
            <a:endParaRPr lang="en-US" altLang="ko-KR" sz="2000" dirty="0"/>
          </a:p>
          <a:p>
            <a:r>
              <a:rPr lang="en-US" altLang="ko-KR" sz="2000" dirty="0"/>
              <a:t>h = cv2.calcHist([gray], [0], None, [256], [0, 256])</a:t>
            </a:r>
          </a:p>
          <a:p>
            <a:r>
              <a:rPr lang="en-US" altLang="ko-KR" sz="2000" dirty="0" err="1"/>
              <a:t>plt.plot</a:t>
            </a:r>
            <a:r>
              <a:rPr lang="en-US" altLang="ko-KR" sz="2000" dirty="0"/>
              <a:t>(h, color = ‘r’, linewidth = 1), </a:t>
            </a: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</a:p>
          <a:p>
            <a:endParaRPr lang="en-US" altLang="ko-KR" sz="2000" dirty="0"/>
          </a:p>
          <a:p>
            <a:r>
              <a:rPr lang="en-US" altLang="ko-KR" sz="2000" dirty="0"/>
              <a:t>equal = cv2.equalizeHist(gray)</a:t>
            </a:r>
          </a:p>
          <a:p>
            <a:r>
              <a:rPr lang="en-US" altLang="ko-KR" sz="2000" dirty="0" err="1"/>
              <a:t>plt.imshow</a:t>
            </a:r>
            <a:r>
              <a:rPr lang="en-US" altLang="ko-KR" sz="2000" dirty="0"/>
              <a:t>(equal, </a:t>
            </a:r>
            <a:r>
              <a:rPr lang="en-US" altLang="ko-KR" sz="2000" dirty="0" err="1"/>
              <a:t>cmap</a:t>
            </a:r>
            <a:r>
              <a:rPr lang="en-US" altLang="ko-KR" sz="2000" dirty="0"/>
              <a:t> = 'gray’), </a:t>
            </a:r>
            <a:r>
              <a:rPr lang="en-US" altLang="ko-KR" sz="2000" dirty="0" err="1"/>
              <a:t>plt.xticks</a:t>
            </a:r>
            <a:r>
              <a:rPr lang="en-US" altLang="ko-KR" sz="2000" dirty="0"/>
              <a:t>([]), </a:t>
            </a:r>
            <a:r>
              <a:rPr lang="en-US" altLang="ko-KR" sz="2000" dirty="0" err="1"/>
              <a:t>plt.yticks</a:t>
            </a:r>
            <a:r>
              <a:rPr lang="en-US" altLang="ko-KR" sz="2000" dirty="0"/>
              <a:t>([]), </a:t>
            </a: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</a:p>
          <a:p>
            <a:endParaRPr lang="en-US" altLang="ko-KR" sz="2000" dirty="0"/>
          </a:p>
          <a:p>
            <a:r>
              <a:rPr lang="en-US" altLang="ko-KR" sz="2000" dirty="0"/>
              <a:t>h = cv2.calcHist([equal], [0], None, [256], [0,256])</a:t>
            </a:r>
          </a:p>
          <a:p>
            <a:r>
              <a:rPr lang="en-US" altLang="ko-KR" sz="2000" dirty="0" err="1"/>
              <a:t>plt.plot</a:t>
            </a:r>
            <a:r>
              <a:rPr lang="en-US" altLang="ko-KR" sz="2000" dirty="0"/>
              <a:t>(h, color='r’, linewidth=1), </a:t>
            </a: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6475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60066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85CC9-CB77-F36C-92A2-0C50E043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2" y="1831905"/>
            <a:ext cx="6330564" cy="3441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8A1863-6677-B3DF-008D-561DE2A5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29" y="1645651"/>
            <a:ext cx="2694919" cy="1783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BFE06A-3E50-5EE7-E3B2-CF696358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361" y="1564137"/>
            <a:ext cx="2679838" cy="1946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DC32B9-F614-2174-356A-A3115F9DB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649" y="3888154"/>
            <a:ext cx="2694919" cy="17978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06F30D-6AE1-3552-E320-42FA39E1D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361" y="3813871"/>
            <a:ext cx="2667956" cy="19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569822" y="1596663"/>
            <a:ext cx="606284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컨볼루션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입력 영상 </a:t>
            </a:r>
            <a:r>
              <a:rPr lang="en-US" altLang="ko-KR" sz="2000" dirty="0"/>
              <a:t>f</a:t>
            </a:r>
            <a:r>
              <a:rPr lang="ko-KR" altLang="en-US" sz="2000" dirty="0"/>
              <a:t>의 각 화소에 필터를 적용해 곱의 합을 구하는 연산이다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필터는 </a:t>
            </a:r>
            <a:r>
              <a:rPr lang="ko-KR" altLang="en-US" sz="2000" b="1" dirty="0"/>
              <a:t>가장자리 화소에 씌우면 </a:t>
            </a:r>
            <a:r>
              <a:rPr lang="ko-KR" altLang="en-US" sz="2000" dirty="0"/>
              <a:t>필터의 일부가 밖으로 나가기 때문에 적용할 수 없어 가장자리를 </a:t>
            </a:r>
            <a:r>
              <a:rPr lang="en-US" altLang="ko-KR" sz="2000" dirty="0"/>
              <a:t>–</a:t>
            </a:r>
            <a:r>
              <a:rPr lang="ko-KR" altLang="en-US" sz="2000" dirty="0"/>
              <a:t>로 표시한다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가장자리에 적용하려면 원래 영상 </a:t>
            </a:r>
            <a:r>
              <a:rPr lang="en-US" altLang="ko-KR" sz="2000" dirty="0"/>
              <a:t>f</a:t>
            </a:r>
            <a:r>
              <a:rPr lang="ko-KR" altLang="en-US" sz="2000" dirty="0"/>
              <a:t>에 덧대기를 하면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0 </a:t>
            </a:r>
            <a:r>
              <a:rPr lang="ko-KR" altLang="en-US" sz="2000" b="1" dirty="0"/>
              <a:t>덧대기</a:t>
            </a:r>
            <a:r>
              <a:rPr lang="ko-KR" altLang="en-US" sz="2000" dirty="0"/>
              <a:t>는 필요한 만큼의 가장자리를 확장하여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채우고</a:t>
            </a:r>
            <a:r>
              <a:rPr lang="en-US" altLang="ko-KR" sz="2000" dirty="0"/>
              <a:t>, </a:t>
            </a:r>
            <a:r>
              <a:rPr lang="ko-KR" altLang="en-US" sz="2000" b="1" dirty="0"/>
              <a:t>복사 덧대기</a:t>
            </a:r>
            <a:r>
              <a:rPr lang="ko-KR" altLang="en-US" sz="2000" dirty="0"/>
              <a:t>는 가장자리 화소의 값으로 채운다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E1FDC2-E2DF-F4DD-6315-88A23608B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14189"/>
              </p:ext>
            </p:extLst>
          </p:nvPr>
        </p:nvGraphicFramePr>
        <p:xfrm>
          <a:off x="1052310" y="2390662"/>
          <a:ext cx="36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7837199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1031688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686604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198130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10168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469289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405673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0976266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073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81106542"/>
                    </a:ext>
                  </a:extLst>
                </a:gridCol>
              </a:tblGrid>
              <a:tr h="202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71829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149CA5-BA1B-5795-AB48-9EFFEE0C0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63069"/>
              </p:ext>
            </p:extLst>
          </p:nvPr>
        </p:nvGraphicFramePr>
        <p:xfrm>
          <a:off x="1772310" y="3270158"/>
          <a:ext cx="108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312804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75598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27587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22173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66FBFD-5B52-8A11-4595-808ED23D5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25772"/>
              </p:ext>
            </p:extLst>
          </p:nvPr>
        </p:nvGraphicFramePr>
        <p:xfrm>
          <a:off x="1052310" y="4149654"/>
          <a:ext cx="360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7837199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1031688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686604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198130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10168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469289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405673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0976266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073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81106542"/>
                    </a:ext>
                  </a:extLst>
                </a:gridCol>
              </a:tblGrid>
              <a:tr h="202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71829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3D3C23-25C5-FE6A-E7A1-14BEA0668F5E}"/>
              </a:ext>
            </a:extLst>
          </p:cNvPr>
          <p:cNvCxnSpPr>
            <a:cxnSpLocks/>
          </p:cNvCxnSpPr>
          <p:nvPr/>
        </p:nvCxnSpPr>
        <p:spPr>
          <a:xfrm>
            <a:off x="1936765" y="2756422"/>
            <a:ext cx="0" cy="381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14B577-99FE-265F-E291-679BF7D50328}"/>
              </a:ext>
            </a:extLst>
          </p:cNvPr>
          <p:cNvCxnSpPr>
            <a:cxnSpLocks/>
          </p:cNvCxnSpPr>
          <p:nvPr/>
        </p:nvCxnSpPr>
        <p:spPr>
          <a:xfrm>
            <a:off x="2312310" y="2756422"/>
            <a:ext cx="0" cy="381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506879-7398-CB4A-C212-0745D41F50A9}"/>
              </a:ext>
            </a:extLst>
          </p:cNvPr>
          <p:cNvCxnSpPr>
            <a:cxnSpLocks/>
          </p:cNvCxnSpPr>
          <p:nvPr/>
        </p:nvCxnSpPr>
        <p:spPr>
          <a:xfrm>
            <a:off x="2649195" y="2756422"/>
            <a:ext cx="0" cy="381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78C62CE-2235-1E84-B8EC-8D16A467F4CC}"/>
              </a:ext>
            </a:extLst>
          </p:cNvPr>
          <p:cNvCxnSpPr>
            <a:cxnSpLocks/>
          </p:cNvCxnSpPr>
          <p:nvPr/>
        </p:nvCxnSpPr>
        <p:spPr>
          <a:xfrm flipH="1">
            <a:off x="2312310" y="3652224"/>
            <a:ext cx="336885" cy="497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FD4847-CEB5-099E-C81C-22BB9456049D}"/>
              </a:ext>
            </a:extLst>
          </p:cNvPr>
          <p:cNvCxnSpPr>
            <a:cxnSpLocks/>
          </p:cNvCxnSpPr>
          <p:nvPr/>
        </p:nvCxnSpPr>
        <p:spPr>
          <a:xfrm>
            <a:off x="1975425" y="3671173"/>
            <a:ext cx="336885" cy="497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EB247C-FDEE-E17D-7E52-107C32807BF6}"/>
              </a:ext>
            </a:extLst>
          </p:cNvPr>
          <p:cNvCxnSpPr>
            <a:cxnSpLocks/>
          </p:cNvCxnSpPr>
          <p:nvPr/>
        </p:nvCxnSpPr>
        <p:spPr>
          <a:xfrm>
            <a:off x="2312310" y="3652224"/>
            <a:ext cx="0" cy="497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7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5590142" y="2190265"/>
                <a:ext cx="6062844" cy="256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영상의 잡음은 </a:t>
                </a:r>
                <a:r>
                  <a:rPr lang="ko-KR" altLang="en-US" sz="2000" dirty="0" err="1"/>
                  <a:t>스무딩</a:t>
                </a:r>
                <a:r>
                  <a:rPr lang="ko-KR" altLang="en-US" sz="2000" dirty="0"/>
                  <a:t> 필터로 </a:t>
                </a:r>
                <a:r>
                  <a:rPr lang="ko-KR" altLang="en-US" sz="2000" dirty="0" err="1"/>
                  <a:t>컨볼루션하여</a:t>
                </a:r>
                <a:r>
                  <a:rPr lang="ko-KR" altLang="en-US" sz="2000" dirty="0"/>
                  <a:t> 누그러뜨릴 수 있다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가우시안</a:t>
                </a:r>
                <a:r>
                  <a:rPr lang="ko-KR" altLang="en-US" sz="2000" dirty="0"/>
                  <a:t> 함수는 보통 </a:t>
                </a:r>
                <a:r>
                  <a:rPr lang="en-US" altLang="ko-KR" sz="2000" b="1" dirty="0"/>
                  <a:t>6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2000" dirty="0"/>
                  <a:t>상의 정수 중에 </a:t>
                </a:r>
                <a:r>
                  <a:rPr lang="ko-KR" altLang="en-US" sz="2000" b="1" dirty="0"/>
                  <a:t>가장 작은 홀수</a:t>
                </a:r>
                <a:r>
                  <a:rPr lang="ko-KR" altLang="en-US" sz="2000" dirty="0"/>
                  <a:t>를 필터 크기로 정한다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=0.7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경우 </a:t>
                </a:r>
                <a:r>
                  <a:rPr lang="en-US" altLang="ko-KR" sz="2000" dirty="0"/>
                  <a:t>4.2 </a:t>
                </a:r>
                <a:r>
                  <a:rPr lang="ko-KR" altLang="en-US" sz="2000" dirty="0"/>
                  <a:t>이상의 정수 중 가장 작은 홀수는 </a:t>
                </a:r>
                <a:r>
                  <a:rPr lang="en-US" altLang="ko-KR" sz="2000" dirty="0"/>
                  <a:t>5</a:t>
                </a:r>
                <a:r>
                  <a:rPr lang="ko-KR" altLang="en-US" sz="2000" dirty="0"/>
                  <a:t>이므로 </a:t>
                </a:r>
                <a:r>
                  <a:rPr lang="en-US" altLang="ko-KR" sz="2000" dirty="0"/>
                  <a:t>5*5 </a:t>
                </a:r>
                <a:r>
                  <a:rPr lang="ko-KR" altLang="en-US" sz="2000" dirty="0"/>
                  <a:t>필터를 사용한다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42" y="2190265"/>
                <a:ext cx="6062844" cy="2566215"/>
              </a:xfrm>
              <a:prstGeom prst="rect">
                <a:avLst/>
              </a:prstGeom>
              <a:blipFill>
                <a:blip r:embed="rId2"/>
                <a:stretch>
                  <a:fillRect l="-905" t="-1663" b="-33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4987D-8683-1756-F31E-1952A55EF902}"/>
                  </a:ext>
                </a:extLst>
              </p:cNvPr>
              <p:cNvSpPr txBox="1"/>
              <p:nvPr/>
            </p:nvSpPr>
            <p:spPr>
              <a:xfrm>
                <a:off x="835232" y="2134664"/>
                <a:ext cx="3384324" cy="102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3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ko-KR" alt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3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3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4987D-8683-1756-F31E-1952A55E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2" y="2134664"/>
                <a:ext cx="3384324" cy="1028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D1268E-4E24-D23E-72CC-F55F527065BC}"/>
                  </a:ext>
                </a:extLst>
              </p:cNvPr>
              <p:cNvSpPr txBox="1"/>
              <p:nvPr/>
            </p:nvSpPr>
            <p:spPr>
              <a:xfrm>
                <a:off x="751083" y="3828824"/>
                <a:ext cx="4307654" cy="102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3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ko-KR" alt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3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ko-KR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3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3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D1268E-4E24-D23E-72CC-F55F52706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83" y="3828824"/>
                <a:ext cx="4307654" cy="1028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8000CB6-D184-1D1B-494F-1A3C26EFB944}"/>
              </a:ext>
            </a:extLst>
          </p:cNvPr>
          <p:cNvSpPr txBox="1"/>
          <p:nvPr/>
        </p:nvSpPr>
        <p:spPr>
          <a:xfrm>
            <a:off x="751083" y="3288707"/>
            <a:ext cx="326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</a:t>
            </a:r>
            <a:r>
              <a:rPr lang="ko-KR" altLang="en-US" b="1" dirty="0"/>
              <a:t>차원 </a:t>
            </a:r>
            <a:r>
              <a:rPr lang="ko-KR" altLang="en-US" b="1" dirty="0" err="1"/>
              <a:t>가우시안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B7D3FA-4F52-657A-97F8-7881FCEB9411}"/>
              </a:ext>
            </a:extLst>
          </p:cNvPr>
          <p:cNvSpPr txBox="1"/>
          <p:nvPr/>
        </p:nvSpPr>
        <p:spPr>
          <a:xfrm>
            <a:off x="751083" y="4987638"/>
            <a:ext cx="326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2</a:t>
            </a:r>
            <a:r>
              <a:rPr lang="ko-KR" altLang="en-US" b="1" dirty="0"/>
              <a:t>차원 </a:t>
            </a:r>
            <a:r>
              <a:rPr lang="ko-KR" altLang="en-US" b="1" dirty="0" err="1"/>
              <a:t>가우시안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983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699760" y="2120949"/>
            <a:ext cx="60628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스무딩</a:t>
            </a:r>
            <a:r>
              <a:rPr lang="ko-KR" altLang="en-US" sz="2200" b="1" dirty="0"/>
              <a:t> 필터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잡음을 제거하는 효과가 있지만 물체의 경계를 흐릿하게 만드는 </a:t>
            </a:r>
            <a:r>
              <a:rPr lang="ko-KR" altLang="en-US" sz="2000" b="1" dirty="0" err="1"/>
              <a:t>블러링</a:t>
            </a:r>
            <a:r>
              <a:rPr lang="ko-KR" altLang="en-US" sz="2000" dirty="0" err="1"/>
              <a:t>이라는</a:t>
            </a:r>
            <a:r>
              <a:rPr lang="ko-KR" altLang="en-US" sz="2000" dirty="0"/>
              <a:t> 부작용이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샤프닝</a:t>
            </a:r>
            <a:r>
              <a:rPr lang="ko-KR" altLang="en-US" sz="2200" b="1" dirty="0"/>
              <a:t> 필터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스무딩</a:t>
            </a:r>
            <a:r>
              <a:rPr lang="ko-KR" altLang="en-US" sz="2000" dirty="0"/>
              <a:t> 필터와 반대 작용을 하여 </a:t>
            </a:r>
            <a:r>
              <a:rPr lang="ko-KR" altLang="en-US" sz="2000" dirty="0" err="1"/>
              <a:t>에지를</a:t>
            </a:r>
            <a:r>
              <a:rPr lang="ko-KR" altLang="en-US" sz="2000" dirty="0"/>
              <a:t> 선명하게 하여 물체의 식별을 도우나 </a:t>
            </a:r>
            <a:r>
              <a:rPr lang="ko-KR" altLang="en-US" sz="2000" b="1" dirty="0"/>
              <a:t>잡음을 확대</a:t>
            </a:r>
            <a:r>
              <a:rPr lang="ko-KR" altLang="en-US" sz="2000" dirty="0"/>
              <a:t>한다는 부작용이 있다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A3B1D6-0B36-081B-E854-1AE14DB6F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432949"/>
              </p:ext>
            </p:extLst>
          </p:nvPr>
        </p:nvGraphicFramePr>
        <p:xfrm>
          <a:off x="494960" y="1724840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2054099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71806691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83065353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34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8166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1/9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1217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DB9066E-6B1E-24B3-42A1-2F5941371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004126"/>
              </p:ext>
            </p:extLst>
          </p:nvPr>
        </p:nvGraphicFramePr>
        <p:xfrm>
          <a:off x="467316" y="388041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2054099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71806691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83065353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34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8166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1217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272E321-6EA8-07C8-2E1B-FB90E7868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88662"/>
              </p:ext>
            </p:extLst>
          </p:nvPr>
        </p:nvGraphicFramePr>
        <p:xfrm>
          <a:off x="2053504" y="388041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2054099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71806691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83065353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34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8166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1217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C18DC4-045E-F95F-95ED-23FE6D7CCE91}"/>
              </a:ext>
            </a:extLst>
          </p:cNvPr>
          <p:cNvSpPr txBox="1"/>
          <p:nvPr/>
        </p:nvSpPr>
        <p:spPr>
          <a:xfrm>
            <a:off x="429396" y="3259575"/>
            <a:ext cx="16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스무딩</a:t>
            </a:r>
            <a:r>
              <a:rPr lang="ko-KR" altLang="en-US" b="1" dirty="0"/>
              <a:t> 필터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7C963-AB39-959A-6C3B-5B84F6F5E9CD}"/>
              </a:ext>
            </a:extLst>
          </p:cNvPr>
          <p:cNvSpPr txBox="1"/>
          <p:nvPr/>
        </p:nvSpPr>
        <p:spPr>
          <a:xfrm>
            <a:off x="429396" y="5415152"/>
            <a:ext cx="16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샤프닝</a:t>
            </a:r>
            <a:r>
              <a:rPr lang="ko-KR" altLang="en-US" b="1" dirty="0"/>
              <a:t> 필터</a:t>
            </a:r>
            <a:endParaRPr lang="en-US" altLang="ko-KR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B7EE48-57AA-0135-9804-0FE0D253C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18378"/>
              </p:ext>
            </p:extLst>
          </p:nvPr>
        </p:nvGraphicFramePr>
        <p:xfrm>
          <a:off x="2034200" y="1985229"/>
          <a:ext cx="3505200" cy="107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040">
                  <a:extLst>
                    <a:ext uri="{9D8B030D-6E8A-4147-A177-3AD203B41FA5}">
                      <a16:colId xmlns:a16="http://schemas.microsoft.com/office/drawing/2014/main" val="215863293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1250845443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957989049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2238752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885809617"/>
                    </a:ext>
                  </a:extLst>
                </a:gridCol>
              </a:tblGrid>
              <a:tr h="21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0.0030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0.0219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0.0030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156059"/>
                  </a:ext>
                </a:extLst>
              </a:tr>
              <a:tr h="21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0.0596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0.0983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0.0596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96646"/>
                  </a:ext>
                </a:extLst>
              </a:tr>
              <a:tr h="21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0.0219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0.0983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0.1621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0.0983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0.0219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33062"/>
                  </a:ext>
                </a:extLst>
              </a:tr>
              <a:tr h="21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0.0596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0.0983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0.0596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87475"/>
                  </a:ext>
                </a:extLst>
              </a:tr>
              <a:tr h="214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0.0030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0.0219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0.0030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2824" marR="52824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66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8A3F0-D24C-F13F-0608-B817B437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27221"/>
              </p:ext>
            </p:extLst>
          </p:nvPr>
        </p:nvGraphicFramePr>
        <p:xfrm>
          <a:off x="792480" y="2709000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2054099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71806691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83065353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34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8166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1217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A56C00-BE14-5CAB-FF54-C5116B47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755803"/>
              </p:ext>
            </p:extLst>
          </p:nvPr>
        </p:nvGraphicFramePr>
        <p:xfrm>
          <a:off x="2420800" y="2709000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2054099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718066915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830653537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3477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8166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121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8F92AE-4709-9CBA-193D-1155F20F598E}"/>
              </a:ext>
            </a:extLst>
          </p:cNvPr>
          <p:cNvSpPr txBox="1"/>
          <p:nvPr/>
        </p:nvSpPr>
        <p:spPr>
          <a:xfrm>
            <a:off x="700426" y="4243735"/>
            <a:ext cx="16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엠보싱</a:t>
            </a:r>
            <a:r>
              <a:rPr lang="ko-KR" altLang="en-US" b="1" dirty="0"/>
              <a:t> 필터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A5D77-B698-D3D1-B367-749113DA12E5}"/>
              </a:ext>
            </a:extLst>
          </p:cNvPr>
          <p:cNvSpPr txBox="1"/>
          <p:nvPr/>
        </p:nvSpPr>
        <p:spPr>
          <a:xfrm>
            <a:off x="5336676" y="1450389"/>
            <a:ext cx="606284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엠보싱</a:t>
            </a:r>
            <a:r>
              <a:rPr lang="ko-KR" altLang="en-US" sz="2200" b="1" dirty="0"/>
              <a:t> 필터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오른쪽 아래 화소에서 왼쪽 위 화소를 빼는 연산으로 </a:t>
            </a:r>
            <a:r>
              <a:rPr lang="en-US" altLang="ko-KR" sz="2000" dirty="0"/>
              <a:t>-255~255 </a:t>
            </a:r>
            <a:r>
              <a:rPr lang="ko-KR" altLang="en-US" sz="2000" dirty="0"/>
              <a:t>범위의 값이 발생한다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0~255 </a:t>
            </a:r>
            <a:r>
              <a:rPr lang="ko-KR" altLang="en-US" sz="2000" dirty="0"/>
              <a:t>범위를 사용하기 위해서는 </a:t>
            </a:r>
            <a:r>
              <a:rPr lang="en-US" altLang="ko-KR" sz="2000" dirty="0"/>
              <a:t>-255~255 </a:t>
            </a:r>
            <a:r>
              <a:rPr lang="ko-KR" altLang="en-US" sz="2000" dirty="0"/>
              <a:t>사이의 일정 부분을 포기하여 </a:t>
            </a:r>
            <a:r>
              <a:rPr lang="en-US" altLang="ko-KR" sz="2000" dirty="0"/>
              <a:t>-127~383 </a:t>
            </a:r>
            <a:r>
              <a:rPr lang="ko-KR" altLang="en-US" sz="2000" dirty="0"/>
              <a:t>범위로 변환한다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이후 </a:t>
            </a:r>
            <a:r>
              <a:rPr lang="en-US" altLang="ko-KR" sz="2000" dirty="0" err="1"/>
              <a:t>np.clip</a:t>
            </a:r>
            <a:r>
              <a:rPr lang="ko-KR" altLang="en-US" sz="2000" dirty="0"/>
              <a:t> 함수를 통해 </a:t>
            </a:r>
            <a:r>
              <a:rPr lang="en-US" altLang="ko-KR" sz="2000" dirty="0"/>
              <a:t>0~255 </a:t>
            </a:r>
            <a:r>
              <a:rPr lang="ko-KR" altLang="en-US" sz="2000" dirty="0"/>
              <a:t>범위로 축소한다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np.clip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np.clip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a,p,q</a:t>
            </a:r>
            <a:r>
              <a:rPr lang="en-US" altLang="ko-KR" sz="2000" dirty="0"/>
              <a:t>)</a:t>
            </a:r>
            <a:r>
              <a:rPr lang="ko-KR" altLang="en-US" sz="2000" dirty="0"/>
              <a:t>는</a:t>
            </a:r>
            <a:r>
              <a:rPr lang="en-US" altLang="ko-KR" sz="2000" dirty="0"/>
              <a:t> a</a:t>
            </a:r>
            <a:r>
              <a:rPr lang="ko-KR" altLang="en-US" sz="2000" dirty="0"/>
              <a:t>가 </a:t>
            </a:r>
            <a:r>
              <a:rPr lang="en-US" altLang="ko-KR" sz="2000" dirty="0"/>
              <a:t>p</a:t>
            </a:r>
            <a:r>
              <a:rPr lang="ko-KR" altLang="en-US" sz="2000" dirty="0"/>
              <a:t>보다 작으면 </a:t>
            </a:r>
            <a:r>
              <a:rPr lang="en-US" altLang="ko-KR" sz="2000" dirty="0"/>
              <a:t>p</a:t>
            </a:r>
            <a:r>
              <a:rPr lang="ko-KR" altLang="en-US" sz="2000" dirty="0"/>
              <a:t>로</a:t>
            </a:r>
            <a:r>
              <a:rPr lang="en-US" altLang="ko-KR" sz="2000" dirty="0"/>
              <a:t>, q</a:t>
            </a:r>
            <a:r>
              <a:rPr lang="ko-KR" altLang="en-US" sz="2000" dirty="0"/>
              <a:t>보다 크면 </a:t>
            </a:r>
            <a:r>
              <a:rPr lang="en-US" altLang="ko-KR" sz="2000" dirty="0"/>
              <a:t>q</a:t>
            </a:r>
            <a:r>
              <a:rPr lang="ko-KR" altLang="en-US" sz="2000" dirty="0"/>
              <a:t>로 바꾸고 그렇지 않으면 원래 값을 유지한다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엠보싱</a:t>
            </a:r>
            <a:r>
              <a:rPr lang="ko-KR" altLang="en-US" sz="2000" dirty="0"/>
              <a:t> 필터의 경우 </a:t>
            </a:r>
            <a:r>
              <a:rPr lang="en-US" altLang="ko-KR" sz="2000" dirty="0" err="1"/>
              <a:t>np.clip</a:t>
            </a:r>
            <a:r>
              <a:rPr lang="en-US" altLang="ko-KR" sz="2000" dirty="0"/>
              <a:t>(a+128, 0, 255)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적용해 </a:t>
            </a:r>
            <a:r>
              <a:rPr lang="en-US" altLang="ko-KR" sz="2000" dirty="0"/>
              <a:t>0 ~255 </a:t>
            </a:r>
            <a:r>
              <a:rPr lang="ko-KR" altLang="en-US" sz="2000" dirty="0"/>
              <a:t>범위로 변환한다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300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775201" y="1770638"/>
            <a:ext cx="691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디지털 가메라는 실제 세상에 존재하는 피사체를 일정한 간격으로 샘플링하고 명암을 일정한 간격으로 </a:t>
            </a:r>
            <a:r>
              <a:rPr lang="ko-KR" altLang="en-US" sz="2000" b="1" dirty="0" err="1"/>
              <a:t>양자화</a:t>
            </a:r>
            <a:r>
              <a:rPr lang="ko-KR" altLang="en-US" sz="2000" dirty="0" err="1"/>
              <a:t>하는</a:t>
            </a:r>
            <a:r>
              <a:rPr lang="ko-KR" altLang="en-US" sz="2000" dirty="0"/>
              <a:t> 과정을 통해 디지털 영상을 획득한다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물체에서 반사된 빛은 카메라의 작은 구멍을 통해 카메라의 </a:t>
            </a:r>
            <a:r>
              <a:rPr lang="en-US" altLang="ko-KR" sz="2000" dirty="0"/>
              <a:t>CCD </a:t>
            </a:r>
            <a:r>
              <a:rPr lang="ko-KR" altLang="en-US" sz="2000" dirty="0"/>
              <a:t>센서에 맺히고</a:t>
            </a:r>
            <a:r>
              <a:rPr lang="en-US" altLang="ko-KR" sz="2000" dirty="0"/>
              <a:t>, CCD </a:t>
            </a:r>
            <a:r>
              <a:rPr lang="ko-KR" altLang="en-US" sz="2000" dirty="0"/>
              <a:t>센서는 빛을 디지털 신호로 변환하여 메모리에 저장한다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과정에서 </a:t>
            </a:r>
            <a:r>
              <a:rPr lang="ko-KR" altLang="en-US" sz="2000" b="1" dirty="0"/>
              <a:t>샘플링</a:t>
            </a:r>
            <a:r>
              <a:rPr lang="ko-KR" altLang="en-US" sz="2000" dirty="0"/>
              <a:t>과 </a:t>
            </a:r>
            <a:r>
              <a:rPr lang="ko-KR" altLang="en-US" sz="2000" b="1" dirty="0"/>
              <a:t>양자화</a:t>
            </a:r>
            <a:r>
              <a:rPr lang="ko-KR" altLang="en-US" sz="2000" dirty="0"/>
              <a:t>를 수행한다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디지털 영상의 좌표는 원점이 왼쪽 위에서 시작하며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y,x</a:t>
            </a:r>
            <a:r>
              <a:rPr lang="en-US" altLang="ko-KR" sz="2000" dirty="0"/>
              <a:t>)</a:t>
            </a:r>
            <a:r>
              <a:rPr lang="ko-KR" altLang="en-US" sz="2000" dirty="0"/>
              <a:t>식 표기를 사용한다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영상을 저장하는 배열에서 화소의 위치를 지정할 때 외에는 주로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x,y</a:t>
            </a:r>
            <a:r>
              <a:rPr lang="en-US" altLang="ko-KR" sz="2000" dirty="0"/>
              <a:t>) </a:t>
            </a:r>
            <a:r>
              <a:rPr lang="ko-KR" altLang="en-US" sz="2000" dirty="0"/>
              <a:t>로 표기한다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413767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8F410-B1B8-A49D-1991-215F3CAA2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" y="2128837"/>
            <a:ext cx="3810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8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A5D77-B698-D3D1-B367-749113DA12E5}"/>
                  </a:ext>
                </a:extLst>
              </p:cNvPr>
              <p:cNvSpPr txBox="1"/>
              <p:nvPr/>
            </p:nvSpPr>
            <p:spPr>
              <a:xfrm>
                <a:off x="5628828" y="2613391"/>
                <a:ext cx="606284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err="1"/>
                  <a:t>GaussianBlur</a:t>
                </a:r>
                <a:r>
                  <a:rPr lang="ko-KR" altLang="en-US" sz="2000" dirty="0"/>
                  <a:t> 함수의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번째 인수는 필터의 크기로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필터가 커질수록 영상의 세부 내용이 사라진다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3</a:t>
                </a:r>
                <a:r>
                  <a:rPr lang="ko-KR" altLang="en-US" sz="2000" dirty="0"/>
                  <a:t>번째 인수는 표준편차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2000" dirty="0"/>
                  <a:t>로</a:t>
                </a:r>
                <a:r>
                  <a:rPr lang="en-US" altLang="ko-KR" sz="2000" dirty="0"/>
                  <a:t>, 0.0</a:t>
                </a:r>
                <a:r>
                  <a:rPr lang="ko-KR" altLang="en-US" sz="2000" dirty="0"/>
                  <a:t>으로 설정할 경우 필터 크기를 보고 자동으로 설정하게 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4A5D77-B698-D3D1-B367-749113DA1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28" y="2613391"/>
                <a:ext cx="6062844" cy="1631216"/>
              </a:xfrm>
              <a:prstGeom prst="rect">
                <a:avLst/>
              </a:prstGeom>
              <a:blipFill>
                <a:blip r:embed="rId2"/>
                <a:stretch>
                  <a:fillRect l="-905" t="-2996" b="-5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8603886-3EC6-1B72-323D-F9A3D49FD7F1}"/>
              </a:ext>
            </a:extLst>
          </p:cNvPr>
          <p:cNvSpPr txBox="1"/>
          <p:nvPr/>
        </p:nvSpPr>
        <p:spPr>
          <a:xfrm>
            <a:off x="500328" y="2921168"/>
            <a:ext cx="4703964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Smooth</a:t>
            </a:r>
            <a:r>
              <a:rPr lang="ko-KR" altLang="en-US" sz="2000" dirty="0"/>
              <a:t> </a:t>
            </a:r>
            <a:r>
              <a:rPr lang="en-US" altLang="ko-KR" sz="2000" dirty="0"/>
              <a:t>= </a:t>
            </a:r>
            <a:r>
              <a:rPr lang="en-US" altLang="ko-KR" sz="2000" dirty="0" err="1"/>
              <a:t>np.hstack</a:t>
            </a:r>
            <a:r>
              <a:rPr lang="en-US" altLang="ko-KR" sz="2000" dirty="0"/>
              <a:t>((cv2.GaussianBlur(gray, (5,5), 0.0), cv2.GaussianBlur(gray, (9,9), 0.0), cv2.GaussianBlur(gray, (15, 15), 0.0)))</a:t>
            </a:r>
          </a:p>
        </p:txBody>
      </p:sp>
    </p:spTree>
    <p:extLst>
      <p:ext uri="{BB962C8B-B14F-4D97-AF65-F5344CB8AC3E}">
        <p14:creationId xmlns:p14="http://schemas.microsoft.com/office/powerpoint/2010/main" val="324386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A5D77-B698-D3D1-B367-749113DA12E5}"/>
              </a:ext>
            </a:extLst>
          </p:cNvPr>
          <p:cNvSpPr txBox="1"/>
          <p:nvPr/>
        </p:nvSpPr>
        <p:spPr>
          <a:xfrm>
            <a:off x="5686743" y="2456229"/>
            <a:ext cx="60628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Femboss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엠보싱</a:t>
            </a:r>
            <a:r>
              <a:rPr lang="ko-KR" altLang="en-US" sz="2000" dirty="0"/>
              <a:t> 필터를 정의한다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np.uint8 </a:t>
            </a:r>
            <a:r>
              <a:rPr lang="ko-KR" altLang="en-US" sz="2000" dirty="0"/>
              <a:t>형의</a:t>
            </a:r>
            <a:r>
              <a:rPr lang="en-US" altLang="ko-KR" sz="2000" dirty="0"/>
              <a:t> </a:t>
            </a:r>
            <a:r>
              <a:rPr lang="ko-KR" altLang="en-US" sz="2000" dirty="0"/>
              <a:t>경우 부호가 없는 </a:t>
            </a:r>
            <a:r>
              <a:rPr lang="en-US" altLang="ko-KR" sz="2000" dirty="0"/>
              <a:t>1</a:t>
            </a:r>
            <a:r>
              <a:rPr lang="ko-KR" altLang="en-US" sz="2000" dirty="0"/>
              <a:t>바이트 정수 형이다</a:t>
            </a:r>
            <a:r>
              <a:rPr lang="en-US" altLang="ko-KR" sz="2000" dirty="0"/>
              <a:t>. np.int16 </a:t>
            </a:r>
            <a:r>
              <a:rPr lang="ko-KR" altLang="en-US" sz="2000" dirty="0"/>
              <a:t>함수를</a:t>
            </a:r>
            <a:r>
              <a:rPr lang="en-US" altLang="ko-KR" sz="2000" dirty="0"/>
              <a:t> </a:t>
            </a:r>
            <a:r>
              <a:rPr lang="ko-KR" altLang="en-US" sz="2000" dirty="0"/>
              <a:t>적용하면 부호가 있는 </a:t>
            </a:r>
            <a:r>
              <a:rPr lang="en-US" altLang="ko-KR" sz="2000" dirty="0"/>
              <a:t>2</a:t>
            </a:r>
            <a:r>
              <a:rPr lang="ko-KR" altLang="en-US" sz="2000" dirty="0"/>
              <a:t>바이트</a:t>
            </a:r>
            <a:r>
              <a:rPr lang="en-US" altLang="ko-KR" sz="2000" dirty="0"/>
              <a:t>(16</a:t>
            </a:r>
            <a:r>
              <a:rPr lang="ko-KR" altLang="en-US" sz="2000" dirty="0"/>
              <a:t>비트</a:t>
            </a:r>
            <a:r>
              <a:rPr lang="en-US" altLang="ko-KR" sz="2000" dirty="0"/>
              <a:t>) </a:t>
            </a:r>
            <a:r>
              <a:rPr lang="ko-KR" altLang="en-US" sz="2000" dirty="0"/>
              <a:t>형으로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filter2D</a:t>
            </a:r>
            <a:r>
              <a:rPr lang="ko-KR" altLang="en-US" sz="2000" dirty="0"/>
              <a:t> 함수는 </a:t>
            </a:r>
            <a:r>
              <a:rPr lang="en-US" altLang="ko-KR" sz="2000" dirty="0"/>
              <a:t>np.int16 </a:t>
            </a:r>
            <a:r>
              <a:rPr lang="ko-KR" altLang="en-US" sz="2000" dirty="0"/>
              <a:t>형에서 동작해 음수까지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Emboss_bad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03886-3EC6-1B72-323D-F9A3D49FD7F1}"/>
              </a:ext>
            </a:extLst>
          </p:cNvPr>
          <p:cNvSpPr txBox="1"/>
          <p:nvPr/>
        </p:nvSpPr>
        <p:spPr>
          <a:xfrm>
            <a:off x="442413" y="1249434"/>
            <a:ext cx="4525827" cy="5016758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femboss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([[-1.0,0.0,0.0],</a:t>
            </a:r>
          </a:p>
          <a:p>
            <a:r>
              <a:rPr lang="en-US" altLang="ko-KR" sz="2000" dirty="0"/>
              <a:t>                    		     [0.0,0.0,0.0],</a:t>
            </a:r>
          </a:p>
          <a:p>
            <a:r>
              <a:rPr lang="en-US" altLang="ko-KR" sz="2000" dirty="0"/>
              <a:t>                    		     [0.0,0.0,-1.0]])</a:t>
            </a:r>
          </a:p>
          <a:p>
            <a:endParaRPr lang="en-US" altLang="ko-KR" sz="2000" dirty="0"/>
          </a:p>
          <a:p>
            <a:r>
              <a:rPr lang="en-US" altLang="ko-KR" sz="2000" dirty="0"/>
              <a:t>gray16 = np.int16(gray)</a:t>
            </a:r>
          </a:p>
          <a:p>
            <a:endParaRPr lang="en-US" altLang="ko-KR" sz="2000" dirty="0"/>
          </a:p>
          <a:p>
            <a:r>
              <a:rPr lang="en-US" altLang="ko-KR" sz="2000" dirty="0"/>
              <a:t>emboss = np.uint8(</a:t>
            </a:r>
            <a:r>
              <a:rPr lang="en-US" altLang="ko-KR" sz="2000" dirty="0" err="1"/>
              <a:t>np.clip</a:t>
            </a:r>
            <a:r>
              <a:rPr lang="en-US" altLang="ko-KR" sz="2000" dirty="0"/>
              <a:t>(cv2.filter2D(gray16,-1,femboss)+128,0,255))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emboss_bad</a:t>
            </a:r>
            <a:r>
              <a:rPr lang="en-US" altLang="ko-KR" sz="2000" dirty="0"/>
              <a:t> = np.uint8(cv2.filter2D(gray16,-1,femboss)+128)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emboss_worse</a:t>
            </a:r>
            <a:r>
              <a:rPr lang="en-US" altLang="ko-KR" sz="2000" dirty="0"/>
              <a:t> =cv2.filter2D(gray16,-1,femboss)</a:t>
            </a:r>
          </a:p>
        </p:txBody>
      </p:sp>
    </p:spTree>
    <p:extLst>
      <p:ext uri="{BB962C8B-B14F-4D97-AF65-F5344CB8AC3E}">
        <p14:creationId xmlns:p14="http://schemas.microsoft.com/office/powerpoint/2010/main" val="194020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797D2-3A41-FD91-A90A-44F4CA73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62" y="1252128"/>
            <a:ext cx="10995878" cy="4655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8C7A46-AA8B-3744-48B3-A6320CA2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352" y="4475994"/>
            <a:ext cx="3641488" cy="14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1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CC3797-7A7B-D517-6CCF-AC62F17F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83" y="1075552"/>
            <a:ext cx="1392597" cy="2344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752981-ADA3-B3AE-7784-992B7A1D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3" y="3573354"/>
            <a:ext cx="4266395" cy="2344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CFFEC3-A2D1-CC26-3797-28F254EE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23" y="2002439"/>
            <a:ext cx="1606633" cy="2692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65EABF-CBFD-385A-2A75-C8E92D3E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58" y="1985646"/>
            <a:ext cx="1625684" cy="27052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FB7EA8-7D02-0439-4779-C09CDA053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244" y="1985646"/>
            <a:ext cx="1644735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62686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동차 좌표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동차 행렬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5025FB-E40B-785A-7B3C-3580889CA69C}"/>
                  </a:ext>
                </a:extLst>
              </p:cNvPr>
              <p:cNvSpPr txBox="1"/>
              <p:nvPr/>
            </p:nvSpPr>
            <p:spPr>
              <a:xfrm>
                <a:off x="1085270" y="2652224"/>
                <a:ext cx="2714205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5025FB-E40B-785A-7B3C-3580889C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70" y="2652224"/>
                <a:ext cx="2714205" cy="900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5308DD-ABB9-724E-93CE-F8E8AD9C7E2B}"/>
                  </a:ext>
                </a:extLst>
              </p:cNvPr>
              <p:cNvSpPr txBox="1"/>
              <p:nvPr/>
            </p:nvSpPr>
            <p:spPr>
              <a:xfrm>
                <a:off x="4255805" y="2652223"/>
                <a:ext cx="3352071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ko-KR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2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ko-KR" altLang="en-US" sz="22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ko-KR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ko-KR" sz="22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20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ko-KR" altLang="en-US" sz="220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altLang="ko-KR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ko-KR" alt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5308DD-ABB9-724E-93CE-F8E8AD9C7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5" y="2652223"/>
                <a:ext cx="3352071" cy="90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ABE2-1CC1-3822-0107-FEC330580186}"/>
                  </a:ext>
                </a:extLst>
              </p:cNvPr>
              <p:cNvSpPr txBox="1"/>
              <p:nvPr/>
            </p:nvSpPr>
            <p:spPr>
              <a:xfrm>
                <a:off x="8064206" y="2652222"/>
                <a:ext cx="2863284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lang="en-US" altLang="ko-KR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2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5ABE2-1CC1-3822-0107-FEC33058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06" y="2652222"/>
                <a:ext cx="2863284" cy="90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F67DD-5E84-027D-AC42-489657EFE317}"/>
                  </a:ext>
                </a:extLst>
              </p:cNvPr>
              <p:cNvSpPr txBox="1"/>
              <p:nvPr/>
            </p:nvSpPr>
            <p:spPr>
              <a:xfrm>
                <a:off x="934104" y="3552855"/>
                <a:ext cx="3119735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rgbClr val="BD582C"/>
                    </a:solidFill>
                  </a:rPr>
                  <a:t>|</a:t>
                </a:r>
                <a:r>
                  <a:rPr lang="ko-KR" altLang="en-US" b="1"/>
                  <a:t>이동</a:t>
                </a:r>
                <a:endParaRPr lang="en-US" altLang="ko-KR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X </a:t>
                </a:r>
                <a:r>
                  <a:rPr lang="ko-KR" altLang="en-US"/>
                  <a:t>방향으로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, y </a:t>
                </a:r>
                <a:r>
                  <a:rPr lang="ko-KR" altLang="en-US" dirty="0"/>
                  <a:t>방향으로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만큼 이동한다</a:t>
                </a:r>
                <a:r>
                  <a:rPr lang="en-US" altLang="ko-KR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F67DD-5E84-027D-AC42-489657EF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04" y="3552855"/>
                <a:ext cx="3119735" cy="945259"/>
              </a:xfrm>
              <a:prstGeom prst="rect">
                <a:avLst/>
              </a:prstGeom>
              <a:blipFill>
                <a:blip r:embed="rId5"/>
                <a:stretch>
                  <a:fillRect l="-1563" t="-5161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89EF6-CAC7-AF7A-1F96-A2002583E8F3}"/>
                  </a:ext>
                </a:extLst>
              </p:cNvPr>
              <p:cNvSpPr txBox="1"/>
              <p:nvPr/>
            </p:nvSpPr>
            <p:spPr>
              <a:xfrm>
                <a:off x="4255805" y="3552855"/>
                <a:ext cx="3119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b="1" dirty="0"/>
                  <a:t>회전</a:t>
                </a:r>
                <a:endParaRPr lang="en-US" altLang="ko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원점을 중심으로 반시계 방향으로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dirty="0"/>
                  <a:t>큼 회전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89EF6-CAC7-AF7A-1F96-A2002583E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5" y="3552855"/>
                <a:ext cx="3119735" cy="923330"/>
              </a:xfrm>
              <a:prstGeom prst="rect">
                <a:avLst/>
              </a:prstGeom>
              <a:blipFill>
                <a:blip r:embed="rId6"/>
                <a:stretch>
                  <a:fillRect l="-1563" t="-5298" b="-9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7D0D1-5963-7447-FD82-382FA59407E4}"/>
                  </a:ext>
                </a:extLst>
              </p:cNvPr>
              <p:cNvSpPr txBox="1"/>
              <p:nvPr/>
            </p:nvSpPr>
            <p:spPr>
              <a:xfrm>
                <a:off x="8064206" y="3552855"/>
                <a:ext cx="3119735" cy="1499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b="1" dirty="0"/>
                  <a:t>크기</a:t>
                </a:r>
                <a:endParaRPr lang="en-US" altLang="ko-K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X</a:t>
                </a:r>
                <a:r>
                  <a:rPr lang="ko-KR" altLang="en-US" dirty="0"/>
                  <a:t> 방향으로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, y </a:t>
                </a:r>
                <a:r>
                  <a:rPr lang="ko-KR" altLang="en-US" dirty="0"/>
                  <a:t>방향으로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만큼 크기를 조정한다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보다 크면 확대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작으면 축소이다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7D0D1-5963-7447-FD82-382FA5940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06" y="3552855"/>
                <a:ext cx="3119735" cy="1499257"/>
              </a:xfrm>
              <a:prstGeom prst="rect">
                <a:avLst/>
              </a:prstGeom>
              <a:blipFill>
                <a:blip r:embed="rId7"/>
                <a:stretch>
                  <a:fillRect l="-1758" t="-3252" b="-56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18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62686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동차 좌표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동차 행렬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6129156" y="1674781"/>
            <a:ext cx="606284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화소에는 동차 변환을 적용해 회전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조정이 가능하나 화소의 위치를 정수로 지정하기에 문제가 생긴다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ko-KR" altLang="en-US" sz="2200" b="1" dirty="0" err="1"/>
              <a:t>에일리어싱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기존 영상을 새 영상으로 변환하는 과정에서 실수 좌표를 정수로 반올림하면서 값을 받지 못하는 화소가 생겨 곳곳에 구멍이 뚫린 이상한 영상이 되는 현상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ko-KR" altLang="en-US" sz="2200" b="1" dirty="0" err="1"/>
              <a:t>안티에일리어싱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에일리어싱을</a:t>
            </a:r>
            <a:r>
              <a:rPr lang="ko-KR" altLang="en-US" sz="2000" dirty="0"/>
              <a:t> 누그러뜨리는 방법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변환 영상이 원래 영상의 해당 화소를 찾는 후방 변환을 사용하면 된다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884938-9824-E191-85FD-B71379577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48124"/>
              </p:ext>
            </p:extLst>
          </p:nvPr>
        </p:nvGraphicFramePr>
        <p:xfrm>
          <a:off x="457200" y="1301762"/>
          <a:ext cx="2069142" cy="210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57">
                  <a:extLst>
                    <a:ext uri="{9D8B030D-6E8A-4147-A177-3AD203B41FA5}">
                      <a16:colId xmlns:a16="http://schemas.microsoft.com/office/drawing/2014/main" val="213956004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3102130280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75904600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326581778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31872809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626488356"/>
                    </a:ext>
                  </a:extLst>
                </a:gridCol>
              </a:tblGrid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7605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363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59516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8563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4977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662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C1059C-CABB-8511-8DBE-B2FEF1095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65961"/>
              </p:ext>
            </p:extLst>
          </p:nvPr>
        </p:nvGraphicFramePr>
        <p:xfrm>
          <a:off x="3058160" y="1301762"/>
          <a:ext cx="2069142" cy="210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57">
                  <a:extLst>
                    <a:ext uri="{9D8B030D-6E8A-4147-A177-3AD203B41FA5}">
                      <a16:colId xmlns:a16="http://schemas.microsoft.com/office/drawing/2014/main" val="213956004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3102130280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75904600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326581778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31872809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626488356"/>
                    </a:ext>
                  </a:extLst>
                </a:gridCol>
              </a:tblGrid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7605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363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59516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8563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4977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662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E2E9DA0-775F-57B5-D6A2-834A791BDF53}"/>
              </a:ext>
            </a:extLst>
          </p:cNvPr>
          <p:cNvCxnSpPr>
            <a:cxnSpLocks/>
          </p:cNvCxnSpPr>
          <p:nvPr/>
        </p:nvCxnSpPr>
        <p:spPr>
          <a:xfrm>
            <a:off x="1402080" y="1565050"/>
            <a:ext cx="2011680" cy="233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A74EAB-CCFE-CF00-D8D1-430BD9C3C994}"/>
              </a:ext>
            </a:extLst>
          </p:cNvPr>
          <p:cNvCxnSpPr>
            <a:cxnSpLocks/>
          </p:cNvCxnSpPr>
          <p:nvPr/>
        </p:nvCxnSpPr>
        <p:spPr>
          <a:xfrm>
            <a:off x="1402080" y="1945178"/>
            <a:ext cx="2011680" cy="233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9B3B4D2-BA37-BB69-F25B-840FA37F76AC}"/>
              </a:ext>
            </a:extLst>
          </p:cNvPr>
          <p:cNvCxnSpPr>
            <a:cxnSpLocks/>
          </p:cNvCxnSpPr>
          <p:nvPr/>
        </p:nvCxnSpPr>
        <p:spPr>
          <a:xfrm>
            <a:off x="1402080" y="2268619"/>
            <a:ext cx="2069142" cy="657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55C35E-7021-2435-83DE-527EB7987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30980"/>
              </p:ext>
            </p:extLst>
          </p:nvPr>
        </p:nvGraphicFramePr>
        <p:xfrm>
          <a:off x="457200" y="3873901"/>
          <a:ext cx="2069142" cy="210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57">
                  <a:extLst>
                    <a:ext uri="{9D8B030D-6E8A-4147-A177-3AD203B41FA5}">
                      <a16:colId xmlns:a16="http://schemas.microsoft.com/office/drawing/2014/main" val="213956004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3102130280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75904600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326581778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31872809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626488356"/>
                    </a:ext>
                  </a:extLst>
                </a:gridCol>
              </a:tblGrid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7605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363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59516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8563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4977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66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F02E886-ED4F-1219-A7CD-996305B5C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05998"/>
              </p:ext>
            </p:extLst>
          </p:nvPr>
        </p:nvGraphicFramePr>
        <p:xfrm>
          <a:off x="3058160" y="3873901"/>
          <a:ext cx="2069142" cy="210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57">
                  <a:extLst>
                    <a:ext uri="{9D8B030D-6E8A-4147-A177-3AD203B41FA5}">
                      <a16:colId xmlns:a16="http://schemas.microsoft.com/office/drawing/2014/main" val="213956004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3102130280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759046006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1326581778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31872809"/>
                    </a:ext>
                  </a:extLst>
                </a:gridCol>
                <a:gridCol w="344857">
                  <a:extLst>
                    <a:ext uri="{9D8B030D-6E8A-4147-A177-3AD203B41FA5}">
                      <a16:colId xmlns:a16="http://schemas.microsoft.com/office/drawing/2014/main" val="2626488356"/>
                    </a:ext>
                  </a:extLst>
                </a:gridCol>
              </a:tblGrid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7605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363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59516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8563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4977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7594" marR="87594" marT="43797" marB="43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6627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84AD39-D972-D9A3-E0CB-C2489E585AFD}"/>
              </a:ext>
            </a:extLst>
          </p:cNvPr>
          <p:cNvCxnSpPr>
            <a:cxnSpLocks/>
          </p:cNvCxnSpPr>
          <p:nvPr/>
        </p:nvCxnSpPr>
        <p:spPr>
          <a:xfrm flipH="1" flipV="1">
            <a:off x="1402080" y="4197342"/>
            <a:ext cx="2063818" cy="296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9D6BA2-809C-6C24-65E0-227CBB7EF366}"/>
              </a:ext>
            </a:extLst>
          </p:cNvPr>
          <p:cNvCxnSpPr>
            <a:cxnSpLocks/>
          </p:cNvCxnSpPr>
          <p:nvPr/>
        </p:nvCxnSpPr>
        <p:spPr>
          <a:xfrm flipH="1" flipV="1">
            <a:off x="1402080" y="4493651"/>
            <a:ext cx="2063818" cy="332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094239-80D0-1769-67BA-644803A9EADC}"/>
              </a:ext>
            </a:extLst>
          </p:cNvPr>
          <p:cNvCxnSpPr>
            <a:cxnSpLocks/>
          </p:cNvCxnSpPr>
          <p:nvPr/>
        </p:nvCxnSpPr>
        <p:spPr>
          <a:xfrm flipH="1" flipV="1">
            <a:off x="1491771" y="4826325"/>
            <a:ext cx="1974127" cy="7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CE72F-CEF6-2CD8-14A5-B915FE3B1F9A}"/>
              </a:ext>
            </a:extLst>
          </p:cNvPr>
          <p:cNvCxnSpPr>
            <a:cxnSpLocks/>
          </p:cNvCxnSpPr>
          <p:nvPr/>
        </p:nvCxnSpPr>
        <p:spPr>
          <a:xfrm flipH="1" flipV="1">
            <a:off x="1491771" y="4756939"/>
            <a:ext cx="1974127" cy="429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AC0852-1B09-EECC-9D63-824DC37C2476}"/>
              </a:ext>
            </a:extLst>
          </p:cNvPr>
          <p:cNvSpPr txBox="1"/>
          <p:nvPr/>
        </p:nvSpPr>
        <p:spPr>
          <a:xfrm>
            <a:off x="362470" y="3432402"/>
            <a:ext cx="31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전방 변환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F896E-DE0E-EEAD-0A00-A4FEDCC4B879}"/>
              </a:ext>
            </a:extLst>
          </p:cNvPr>
          <p:cNvSpPr txBox="1"/>
          <p:nvPr/>
        </p:nvSpPr>
        <p:spPr>
          <a:xfrm>
            <a:off x="362470" y="5997066"/>
            <a:ext cx="31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후방 변환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DB3043-83BF-8A3A-5951-E52CC5253D96}"/>
                  </a:ext>
                </a:extLst>
              </p:cNvPr>
              <p:cNvSpPr txBox="1"/>
              <p:nvPr/>
            </p:nvSpPr>
            <p:spPr>
              <a:xfrm>
                <a:off x="2510036" y="1293691"/>
                <a:ext cx="5764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altLang="ko-KR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DB3043-83BF-8A3A-5951-E52CC5253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036" y="1293691"/>
                <a:ext cx="57644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6D561-1407-B27D-AEE5-EA7F5EB1BCC2}"/>
                  </a:ext>
                </a:extLst>
              </p:cNvPr>
              <p:cNvSpPr txBox="1"/>
              <p:nvPr/>
            </p:nvSpPr>
            <p:spPr>
              <a:xfrm>
                <a:off x="2504029" y="3907509"/>
                <a:ext cx="576444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6D561-1407-B27D-AEE5-EA7F5EB1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29" y="3907509"/>
                <a:ext cx="576444" cy="407099"/>
              </a:xfrm>
              <a:prstGeom prst="rect">
                <a:avLst/>
              </a:prstGeom>
              <a:blipFill>
                <a:blip r:embed="rId3"/>
                <a:stretch>
                  <a:fillRect r="-10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94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62686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동차 좌표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동차 행렬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5611610" y="2871759"/>
            <a:ext cx="6062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최근접 이웃 </a:t>
            </a:r>
            <a:r>
              <a:rPr lang="en-US" altLang="ko-KR" sz="2200" b="1" dirty="0"/>
              <a:t>INTER_NEAREST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실수 좌표를 정수로 변환할 때 반올림을 사용해 가장 가까운 화소에 배정하는 기법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그러나 여전히 </a:t>
            </a:r>
            <a:r>
              <a:rPr lang="ko-KR" altLang="en-US" sz="2000" dirty="0" err="1"/>
              <a:t>에일리어싱이</a:t>
            </a:r>
            <a:r>
              <a:rPr lang="ko-KR" altLang="en-US" sz="2000" dirty="0"/>
              <a:t> 심하다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97C3-3951-AE92-71FC-5188EE1B97E1}"/>
              </a:ext>
            </a:extLst>
          </p:cNvPr>
          <p:cNvSpPr txBox="1"/>
          <p:nvPr/>
        </p:nvSpPr>
        <p:spPr>
          <a:xfrm>
            <a:off x="700426" y="2576145"/>
            <a:ext cx="4525827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cv2.imread(‘rose.jpg’)</a:t>
            </a:r>
          </a:p>
          <a:p>
            <a:r>
              <a:rPr lang="en-US" altLang="ko-KR" sz="2000" dirty="0"/>
              <a:t>Patch =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[200:250, 200:250,:]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E33E-35B4-BD9F-0296-30AC457865B6}"/>
              </a:ext>
            </a:extLst>
          </p:cNvPr>
          <p:cNvSpPr txBox="1"/>
          <p:nvPr/>
        </p:nvSpPr>
        <p:spPr>
          <a:xfrm>
            <a:off x="700426" y="3718145"/>
            <a:ext cx="4525827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patch1 = cv2.resize(patch, </a:t>
            </a:r>
            <a:r>
              <a:rPr lang="en-US" altLang="ko-KR" sz="2000" dirty="0" err="1"/>
              <a:t>dsize</a:t>
            </a:r>
            <a:r>
              <a:rPr lang="en-US" altLang="ko-KR" sz="2000" dirty="0"/>
              <a:t> = (0,0), </a:t>
            </a:r>
            <a:r>
              <a:rPr lang="en-US" altLang="ko-KR" sz="2000" dirty="0" err="1"/>
              <a:t>fx</a:t>
            </a:r>
            <a:r>
              <a:rPr lang="en-US" altLang="ko-KR" sz="2000" dirty="0"/>
              <a:t> = 5, </a:t>
            </a:r>
            <a:r>
              <a:rPr lang="en-US" altLang="ko-KR" sz="2000" dirty="0" err="1"/>
              <a:t>fy</a:t>
            </a:r>
            <a:r>
              <a:rPr lang="en-US" altLang="ko-KR" sz="2000" dirty="0"/>
              <a:t> = 5, interpolation = cv2.INTER_NEAREST)</a:t>
            </a:r>
          </a:p>
        </p:txBody>
      </p:sp>
    </p:spTree>
    <p:extLst>
      <p:ext uri="{BB962C8B-B14F-4D97-AF65-F5344CB8AC3E}">
        <p14:creationId xmlns:p14="http://schemas.microsoft.com/office/powerpoint/2010/main" val="4036038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62686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동차 좌표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동차 행렬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5174730" y="1967061"/>
            <a:ext cx="687503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 </a:t>
            </a:r>
            <a:r>
              <a:rPr lang="ko-KR" altLang="en-US" sz="2200" b="1" dirty="0"/>
              <a:t>보간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변환된 어떤 화소가 </a:t>
            </a:r>
            <a:r>
              <a:rPr lang="en-US" altLang="ko-KR" sz="2000" dirty="0"/>
              <a:t>4</a:t>
            </a:r>
            <a:r>
              <a:rPr lang="ko-KR" altLang="en-US" sz="2000" dirty="0"/>
              <a:t>개 화소에 걸린 경우 </a:t>
            </a:r>
            <a:r>
              <a:rPr lang="en-US" altLang="ko-KR" sz="2000" dirty="0"/>
              <a:t>4</a:t>
            </a:r>
            <a:r>
              <a:rPr lang="ko-KR" altLang="en-US" sz="2000" dirty="0"/>
              <a:t>개 화소와 걸친 비율에 따라 가중 평균하여 </a:t>
            </a:r>
            <a:r>
              <a:rPr lang="ko-KR" altLang="en-US" sz="2000" dirty="0" err="1"/>
              <a:t>화솟값을</a:t>
            </a:r>
            <a:r>
              <a:rPr lang="ko-KR" altLang="en-US" sz="2000" dirty="0"/>
              <a:t> 계산한다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겹치는 비율을 곱하기 때문에 </a:t>
            </a:r>
            <a:r>
              <a:rPr lang="ko-KR" altLang="en-US" sz="2000" b="1" dirty="0"/>
              <a:t>선형 </a:t>
            </a:r>
            <a:r>
              <a:rPr lang="ko-KR" altLang="en-US" sz="2000" b="1" dirty="0" err="1"/>
              <a:t>보간법</a:t>
            </a:r>
            <a:r>
              <a:rPr lang="ko-KR" altLang="en-US" sz="2000" dirty="0" err="1"/>
              <a:t>에</a:t>
            </a:r>
            <a:r>
              <a:rPr lang="ko-KR" altLang="en-US" sz="2000" dirty="0"/>
              <a:t> 해당한다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양선형 보간 </a:t>
            </a:r>
            <a:r>
              <a:rPr lang="en-US" altLang="ko-KR" sz="2200" b="1" dirty="0"/>
              <a:t>INTER_LINEAR, </a:t>
            </a:r>
            <a:r>
              <a:rPr lang="ko-KR" altLang="en-US" sz="2200" b="1" dirty="0"/>
              <a:t>양</a:t>
            </a:r>
            <a:r>
              <a:rPr lang="en-US" altLang="ko-KR" sz="2200" b="1" dirty="0"/>
              <a:t>3</a:t>
            </a:r>
            <a:r>
              <a:rPr lang="ko-KR" altLang="en-US" sz="2200" b="1" dirty="0"/>
              <a:t>차 보간 </a:t>
            </a:r>
            <a:r>
              <a:rPr lang="en-US" altLang="ko-KR" sz="2200" b="1" dirty="0"/>
              <a:t>INTER_CUBIC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최근접 이웃에 비해 화질이 월등히 좋으나 계산 시간이 더 걸린다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7F188-CECC-E449-07FF-7992627A58BA}"/>
              </a:ext>
            </a:extLst>
          </p:cNvPr>
          <p:cNvSpPr txBox="1"/>
          <p:nvPr/>
        </p:nvSpPr>
        <p:spPr>
          <a:xfrm>
            <a:off x="401773" y="2459503"/>
            <a:ext cx="4525827" cy="193899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patch2 = cv2.resize(patch, </a:t>
            </a:r>
            <a:r>
              <a:rPr lang="en-US" altLang="ko-KR" sz="2000" dirty="0" err="1"/>
              <a:t>dsize</a:t>
            </a:r>
            <a:r>
              <a:rPr lang="en-US" altLang="ko-KR" sz="2000" dirty="0"/>
              <a:t> = (0, 0), </a:t>
            </a:r>
            <a:r>
              <a:rPr lang="en-US" altLang="ko-KR" sz="2000" dirty="0" err="1"/>
              <a:t>fx</a:t>
            </a:r>
            <a:r>
              <a:rPr lang="en-US" altLang="ko-KR" sz="2000" dirty="0"/>
              <a:t> = 5, </a:t>
            </a:r>
            <a:r>
              <a:rPr lang="en-US" altLang="ko-KR" sz="2000" dirty="0" err="1"/>
              <a:t>fy</a:t>
            </a:r>
            <a:r>
              <a:rPr lang="en-US" altLang="ko-KR" sz="2000" dirty="0"/>
              <a:t> = 5, interpolation = cv2.INTER_LINEAR)</a:t>
            </a:r>
          </a:p>
          <a:p>
            <a:r>
              <a:rPr lang="en-US" altLang="ko-KR" sz="2000" dirty="0"/>
              <a:t>patch3 = cv2.resize(patch, </a:t>
            </a:r>
            <a:r>
              <a:rPr lang="en-US" altLang="ko-KR" sz="2000" dirty="0" err="1"/>
              <a:t>dsize</a:t>
            </a:r>
            <a:r>
              <a:rPr lang="en-US" altLang="ko-KR" sz="2000" dirty="0"/>
              <a:t> = (0, 0), </a:t>
            </a:r>
            <a:r>
              <a:rPr lang="en-US" altLang="ko-KR" sz="2000" dirty="0" err="1"/>
              <a:t>fx</a:t>
            </a:r>
            <a:r>
              <a:rPr lang="en-US" altLang="ko-KR" sz="2000" dirty="0"/>
              <a:t> = 5, </a:t>
            </a:r>
            <a:r>
              <a:rPr lang="en-US" altLang="ko-KR" sz="2000" dirty="0" err="1"/>
              <a:t>fy</a:t>
            </a:r>
            <a:r>
              <a:rPr lang="en-US" altLang="ko-KR" sz="2000" dirty="0"/>
              <a:t> = 5, interpolation = cv2.INTER_CUBIC)</a:t>
            </a:r>
          </a:p>
        </p:txBody>
      </p:sp>
    </p:spTree>
    <p:extLst>
      <p:ext uri="{BB962C8B-B14F-4D97-AF65-F5344CB8AC3E}">
        <p14:creationId xmlns:p14="http://schemas.microsoft.com/office/powerpoint/2010/main" val="2355406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DFE27-28BF-DACA-37FB-1B78CA24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08" y="1104857"/>
            <a:ext cx="7843984" cy="46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94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 연산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 실행 결과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F3DCB-E094-C418-8FCA-AE375917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7" y="1258302"/>
            <a:ext cx="5212963" cy="4341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83CEA-BD2A-20FF-E0D2-FBACD395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51" y="2121468"/>
            <a:ext cx="2105782" cy="232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BB4624-38E7-0E4A-913A-18E258D55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4" y="2121468"/>
            <a:ext cx="2105782" cy="2377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B0685D-5F8E-4AE5-3BE3-35F2BC154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629" y="2121468"/>
            <a:ext cx="2120931" cy="2377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C3B85-60E3-9015-B925-4D9A0A0004E3}"/>
              </a:ext>
            </a:extLst>
          </p:cNvPr>
          <p:cNvSpPr txBox="1"/>
          <p:nvPr/>
        </p:nvSpPr>
        <p:spPr>
          <a:xfrm>
            <a:off x="5540951" y="4498964"/>
            <a:ext cx="192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최근접 이웃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B5C42-2C71-B651-34F6-A454B53A93F1}"/>
              </a:ext>
            </a:extLst>
          </p:cNvPr>
          <p:cNvSpPr txBox="1"/>
          <p:nvPr/>
        </p:nvSpPr>
        <p:spPr>
          <a:xfrm>
            <a:off x="7760290" y="4498964"/>
            <a:ext cx="192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최근접 이웃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384A0-C807-A29E-D6AA-51700A0E34AA}"/>
              </a:ext>
            </a:extLst>
          </p:cNvPr>
          <p:cNvSpPr txBox="1"/>
          <p:nvPr/>
        </p:nvSpPr>
        <p:spPr>
          <a:xfrm>
            <a:off x="9878186" y="4498964"/>
            <a:ext cx="192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양</a:t>
            </a:r>
            <a:r>
              <a:rPr lang="en-US" altLang="ko-KR" b="1" dirty="0"/>
              <a:t>3</a:t>
            </a:r>
            <a:r>
              <a:rPr lang="ko-KR" altLang="en-US" b="1" dirty="0"/>
              <a:t>차 보간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3998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706475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다양한 종류의 영상</a:t>
            </a:r>
            <a:endParaRPr lang="en-US" altLang="ko-KR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F76A9A-2646-E29E-D845-D01613CCC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921808"/>
              </p:ext>
            </p:extLst>
          </p:nvPr>
        </p:nvGraphicFramePr>
        <p:xfrm>
          <a:off x="745889" y="2343140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61450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58550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ACBAA9-6D5A-7EB9-82B0-20BFEB08659E}"/>
              </a:ext>
            </a:extLst>
          </p:cNvPr>
          <p:cNvSpPr txBox="1"/>
          <p:nvPr/>
        </p:nvSpPr>
        <p:spPr>
          <a:xfrm>
            <a:off x="640198" y="4224576"/>
            <a:ext cx="264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BD582C"/>
                </a:solidFill>
              </a:rPr>
              <a:t>|</a:t>
            </a:r>
            <a:r>
              <a:rPr lang="ko-KR" altLang="en-US" b="1"/>
              <a:t>명암 </a:t>
            </a:r>
            <a:r>
              <a:rPr lang="ko-KR" altLang="en-US" b="1" dirty="0"/>
              <a:t>영상</a:t>
            </a: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채널이 </a:t>
            </a:r>
            <a:r>
              <a:rPr lang="ko-KR" altLang="en-US" dirty="0"/>
              <a:t>하나로</a:t>
            </a:r>
            <a:r>
              <a:rPr lang="en-US" altLang="ko-KR"/>
              <a:t>, 2</a:t>
            </a:r>
            <a:r>
              <a:rPr lang="ko-KR" altLang="en-US"/>
              <a:t>차원 </a:t>
            </a:r>
            <a:r>
              <a:rPr lang="ko-KR" altLang="en-US" dirty="0"/>
              <a:t>구조로 표기한다</a:t>
            </a:r>
            <a:r>
              <a:rPr lang="en-US" altLang="ko-KR"/>
              <a:t>.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A1E668-52D0-57D3-0444-A5E3E9E5B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9353"/>
              </p:ext>
            </p:extLst>
          </p:nvPr>
        </p:nvGraphicFramePr>
        <p:xfrm>
          <a:off x="3555754" y="2374769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C61491-194B-C7F3-8D2D-2DA7A1E32620}"/>
              </a:ext>
            </a:extLst>
          </p:cNvPr>
          <p:cNvSpPr txBox="1"/>
          <p:nvPr/>
        </p:nvSpPr>
        <p:spPr>
          <a:xfrm>
            <a:off x="3259136" y="4317185"/>
            <a:ext cx="251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컬러 영상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채널이 </a:t>
            </a:r>
            <a:r>
              <a:rPr lang="en-US" altLang="ko-KR" dirty="0"/>
              <a:t>3</a:t>
            </a:r>
            <a:r>
              <a:rPr lang="ko-KR" altLang="en-US" dirty="0"/>
              <a:t>개로</a:t>
            </a:r>
            <a:r>
              <a:rPr lang="en-US" altLang="ko-KR" dirty="0"/>
              <a:t>, 3</a:t>
            </a:r>
            <a:r>
              <a:rPr lang="ko-KR" altLang="en-US" dirty="0"/>
              <a:t>차원 구조로 표기한다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FF80A2B-00A3-F0AB-5F8D-26445CC17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43190"/>
              </p:ext>
            </p:extLst>
          </p:nvPr>
        </p:nvGraphicFramePr>
        <p:xfrm>
          <a:off x="3448942" y="2495772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F5C91F5-CC34-034B-0A08-343051FA0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46838"/>
              </p:ext>
            </p:extLst>
          </p:nvPr>
        </p:nvGraphicFramePr>
        <p:xfrm>
          <a:off x="3342130" y="2616775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6ECDA3F-A4DA-A757-5A08-89C88EC62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16920"/>
              </p:ext>
            </p:extLst>
          </p:nvPr>
        </p:nvGraphicFramePr>
        <p:xfrm>
          <a:off x="7130668" y="1871124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E01849A-1063-0761-B731-05BD9CA3C784}"/>
              </a:ext>
            </a:extLst>
          </p:cNvPr>
          <p:cNvSpPr txBox="1"/>
          <p:nvPr/>
        </p:nvSpPr>
        <p:spPr>
          <a:xfrm>
            <a:off x="5859887" y="4373436"/>
            <a:ext cx="22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컬러 동영상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차원의 구조로 표기한다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2184E8C-F0A6-9E2B-5C64-F66D6CE71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89978"/>
              </p:ext>
            </p:extLst>
          </p:nvPr>
        </p:nvGraphicFramePr>
        <p:xfrm>
          <a:off x="7023856" y="1992127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63F920C-AD55-0E5B-4DDC-E8C8E2C1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82610"/>
              </p:ext>
            </p:extLst>
          </p:nvPr>
        </p:nvGraphicFramePr>
        <p:xfrm>
          <a:off x="6917044" y="2113130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0FAA48A-B562-1837-2B6D-8189A667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27209"/>
              </p:ext>
            </p:extLst>
          </p:nvPr>
        </p:nvGraphicFramePr>
        <p:xfrm>
          <a:off x="6639305" y="2423060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281A7A-DB25-52AD-6EFB-455D91506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74347"/>
              </p:ext>
            </p:extLst>
          </p:nvPr>
        </p:nvGraphicFramePr>
        <p:xfrm>
          <a:off x="6532493" y="2544063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E46D304-3D03-1C6C-0610-F68102A0B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7663"/>
              </p:ext>
            </p:extLst>
          </p:nvPr>
        </p:nvGraphicFramePr>
        <p:xfrm>
          <a:off x="6425681" y="2665066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0CF746C-1F27-076E-4753-39F983578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215480"/>
              </p:ext>
            </p:extLst>
          </p:nvPr>
        </p:nvGraphicFramePr>
        <p:xfrm>
          <a:off x="6166611" y="3019786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88744F2-4F2E-2050-595C-3F7C1543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8476"/>
              </p:ext>
            </p:extLst>
          </p:nvPr>
        </p:nvGraphicFramePr>
        <p:xfrm>
          <a:off x="6059799" y="3140789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FE6B7F7-4FC5-94A5-D1AD-4F170C8CB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19163"/>
              </p:ext>
            </p:extLst>
          </p:nvPr>
        </p:nvGraphicFramePr>
        <p:xfrm>
          <a:off x="5952987" y="3261792"/>
          <a:ext cx="982726" cy="100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5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196545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197337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195754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199282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49058" marR="49058" marT="24529" marB="24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EA128F8-D623-D2F9-EE2C-FA89DD124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84991"/>
              </p:ext>
            </p:extLst>
          </p:nvPr>
        </p:nvGraphicFramePr>
        <p:xfrm>
          <a:off x="9332584" y="2005421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29288C7-FA46-03C2-0238-8A4DAC032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5032"/>
              </p:ext>
            </p:extLst>
          </p:nvPr>
        </p:nvGraphicFramePr>
        <p:xfrm>
          <a:off x="8958411" y="2374769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DA239B5-1108-9529-4D57-44AD9E6AD1B8}"/>
              </a:ext>
            </a:extLst>
          </p:cNvPr>
          <p:cNvSpPr txBox="1"/>
          <p:nvPr/>
        </p:nvSpPr>
        <p:spPr>
          <a:xfrm>
            <a:off x="8609765" y="4357752"/>
            <a:ext cx="373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다분광</a:t>
            </a:r>
            <a:r>
              <a:rPr lang="en-US" altLang="ko-KR" b="1" dirty="0"/>
              <a:t>, </a:t>
            </a:r>
            <a:r>
              <a:rPr lang="ko-KR" altLang="en-US" b="1" dirty="0" err="1"/>
              <a:t>초분광</a:t>
            </a:r>
            <a:r>
              <a:rPr lang="ko-KR" altLang="en-US" b="1" dirty="0"/>
              <a:t> 영상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다분광은 </a:t>
            </a:r>
            <a:r>
              <a:rPr lang="en-US" altLang="ko-KR" dirty="0"/>
              <a:t>10</a:t>
            </a:r>
            <a:r>
              <a:rPr lang="ko-KR" altLang="en-US" dirty="0"/>
              <a:t>개 가량</a:t>
            </a:r>
            <a:r>
              <a:rPr lang="en-US" altLang="ko-KR" dirty="0"/>
              <a:t>, </a:t>
            </a:r>
            <a:r>
              <a:rPr lang="ko-KR" altLang="en-US" dirty="0" err="1"/>
              <a:t>초분광은</a:t>
            </a:r>
            <a:r>
              <a:rPr lang="ko-KR" altLang="en-US" dirty="0"/>
              <a:t> 수백</a:t>
            </a:r>
            <a:r>
              <a:rPr lang="en-US" altLang="ko-KR" dirty="0"/>
              <a:t>, </a:t>
            </a:r>
            <a:r>
              <a:rPr lang="ko-KR" altLang="en-US" dirty="0"/>
              <a:t>수천 개의 채널이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역시 </a:t>
            </a:r>
            <a:r>
              <a:rPr lang="en-US" altLang="ko-KR" dirty="0"/>
              <a:t>3</a:t>
            </a:r>
            <a:r>
              <a:rPr lang="ko-KR" altLang="en-US" dirty="0"/>
              <a:t>차원으로 표현한다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D30E367-DFF9-CBEA-8A02-3972AB30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45693"/>
              </p:ext>
            </p:extLst>
          </p:nvPr>
        </p:nvGraphicFramePr>
        <p:xfrm>
          <a:off x="8851599" y="2495772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3C6EBAE-0FE9-C66D-8BF1-8356AA20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47481"/>
              </p:ext>
            </p:extLst>
          </p:nvPr>
        </p:nvGraphicFramePr>
        <p:xfrm>
          <a:off x="8744787" y="2616775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80D04DC-96F2-F3B6-90BB-44780C120A6E}"/>
              </a:ext>
            </a:extLst>
          </p:cNvPr>
          <p:cNvSpPr txBox="1"/>
          <p:nvPr/>
        </p:nvSpPr>
        <p:spPr>
          <a:xfrm>
            <a:off x="3031611" y="2447493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F8C3A-D997-672A-6B35-0B2D464DC28E}"/>
              </a:ext>
            </a:extLst>
          </p:cNvPr>
          <p:cNvSpPr txBox="1"/>
          <p:nvPr/>
        </p:nvSpPr>
        <p:spPr>
          <a:xfrm>
            <a:off x="3185079" y="2234946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191BE-67F8-6ACF-AA87-BB4B60D287B3}"/>
              </a:ext>
            </a:extLst>
          </p:cNvPr>
          <p:cNvSpPr txBox="1"/>
          <p:nvPr/>
        </p:nvSpPr>
        <p:spPr>
          <a:xfrm>
            <a:off x="3338547" y="2071988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372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09626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시간 효율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5199063" y="3075057"/>
            <a:ext cx="606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 </a:t>
            </a:r>
            <a:r>
              <a:rPr lang="ko-KR" altLang="en-US" sz="2000" dirty="0"/>
              <a:t>문 </a:t>
            </a:r>
            <a:r>
              <a:rPr lang="en-US" altLang="ko-KR" sz="2000" dirty="0"/>
              <a:t>2</a:t>
            </a:r>
            <a:r>
              <a:rPr lang="ko-KR" altLang="en-US" sz="2000" dirty="0"/>
              <a:t>개를 사용하여 아래 식을 통해 모든 화소의 컬러를 명암으로 변환한다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7F188-CECC-E449-07FF-7992627A58BA}"/>
              </a:ext>
            </a:extLst>
          </p:cNvPr>
          <p:cNvSpPr txBox="1"/>
          <p:nvPr/>
        </p:nvSpPr>
        <p:spPr>
          <a:xfrm>
            <a:off x="462733" y="2629171"/>
            <a:ext cx="3967027" cy="317009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my_cvtgray1(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):</a:t>
            </a:r>
          </a:p>
          <a:p>
            <a:r>
              <a:rPr lang="en-US" altLang="ko-KR" sz="2000" dirty="0"/>
              <a:t>	g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([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[0], 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[1]])</a:t>
            </a:r>
          </a:p>
          <a:p>
            <a:r>
              <a:rPr lang="en-US" altLang="ko-KR" sz="2000" dirty="0"/>
              <a:t>	for r in range(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[0]):</a:t>
            </a:r>
          </a:p>
          <a:p>
            <a:r>
              <a:rPr lang="en-US" altLang="ko-KR" sz="2000" dirty="0"/>
              <a:t>		for c in range(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[1]):</a:t>
            </a:r>
          </a:p>
          <a:p>
            <a:r>
              <a:rPr lang="en-US" altLang="ko-KR" sz="2000" dirty="0"/>
              <a:t>			g[r, c] = 0.114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[r, c, 0] + 0.587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[r, c, 1] + 0.299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[r, c, 2]</a:t>
            </a:r>
          </a:p>
          <a:p>
            <a:r>
              <a:rPr lang="en-US" altLang="ko-KR" sz="2000" dirty="0"/>
              <a:t>	return np.uint8(g)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1F2DD-B55D-5786-DC3A-952458C572D5}"/>
              </a:ext>
            </a:extLst>
          </p:cNvPr>
          <p:cNvSpPr txBox="1"/>
          <p:nvPr/>
        </p:nvSpPr>
        <p:spPr>
          <a:xfrm>
            <a:off x="462733" y="1446182"/>
            <a:ext cx="2757987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Import</a:t>
            </a:r>
            <a:r>
              <a:rPr lang="ko-KR" altLang="en-US" sz="2000" dirty="0"/>
              <a:t> </a:t>
            </a:r>
            <a:r>
              <a:rPr lang="en-US" altLang="ko-KR" sz="2000" dirty="0"/>
              <a:t>cv2</a:t>
            </a:r>
          </a:p>
          <a:p>
            <a:r>
              <a:rPr lang="en-US" altLang="ko-KR" sz="2000" dirty="0"/>
              <a:t>Import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as np</a:t>
            </a:r>
          </a:p>
          <a:p>
            <a:r>
              <a:rPr lang="en-US" altLang="ko-KR" sz="2000" dirty="0"/>
              <a:t>Import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5AF61-E094-EA1C-1917-103D5D0DB2B0}"/>
                  </a:ext>
                </a:extLst>
              </p:cNvPr>
              <p:cNvSpPr txBox="1"/>
              <p:nvPr/>
            </p:nvSpPr>
            <p:spPr>
              <a:xfrm>
                <a:off x="5434765" y="5198325"/>
                <a:ext cx="6062844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(0.299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+ 0.587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+ 0.114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5AF61-E094-EA1C-1917-103D5D0D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65" y="5198325"/>
                <a:ext cx="6062844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66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09626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시간 효율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5879783" y="3228944"/>
            <a:ext cx="425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배열 연산을 통해 구현한다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7F188-CECC-E449-07FF-7992627A58BA}"/>
              </a:ext>
            </a:extLst>
          </p:cNvPr>
          <p:cNvSpPr txBox="1"/>
          <p:nvPr/>
        </p:nvSpPr>
        <p:spPr>
          <a:xfrm>
            <a:off x="462733" y="3005091"/>
            <a:ext cx="4607107" cy="193899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def my_cvtgray2(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):</a:t>
            </a:r>
          </a:p>
          <a:p>
            <a:r>
              <a:rPr lang="en-US" altLang="ko-KR" sz="2000" dirty="0"/>
              <a:t>	g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([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[0], </a:t>
            </a:r>
            <a:r>
              <a:rPr lang="en-US" altLang="ko-KR" sz="2000" dirty="0" err="1"/>
              <a:t>bgr_img.shape</a:t>
            </a:r>
            <a:r>
              <a:rPr lang="en-US" altLang="ko-KR" sz="2000" dirty="0"/>
              <a:t>[1]])</a:t>
            </a:r>
          </a:p>
          <a:p>
            <a:r>
              <a:rPr lang="en-US" altLang="ko-KR" sz="2000" dirty="0"/>
              <a:t>	g = 0.114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[:, :, 0] + 0.587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[:, :, 1] + 0.299 * </a:t>
            </a:r>
            <a:r>
              <a:rPr lang="en-US" altLang="ko-KR" sz="2000" dirty="0" err="1"/>
              <a:t>bgr_img</a:t>
            </a:r>
            <a:r>
              <a:rPr lang="en-US" altLang="ko-KR" sz="2000" dirty="0"/>
              <a:t>[:, :, 2]</a:t>
            </a:r>
          </a:p>
          <a:p>
            <a:r>
              <a:rPr lang="en-US" altLang="ko-KR" sz="2000" dirty="0"/>
              <a:t>	return np.uint8(g)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1F2DD-B55D-5786-DC3A-952458C572D5}"/>
              </a:ext>
            </a:extLst>
          </p:cNvPr>
          <p:cNvSpPr txBox="1"/>
          <p:nvPr/>
        </p:nvSpPr>
        <p:spPr>
          <a:xfrm>
            <a:off x="462733" y="1822102"/>
            <a:ext cx="2757987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Import</a:t>
            </a:r>
            <a:r>
              <a:rPr lang="ko-KR" altLang="en-US" sz="2000" dirty="0"/>
              <a:t> </a:t>
            </a:r>
            <a:r>
              <a:rPr lang="en-US" altLang="ko-KR" sz="2000" dirty="0"/>
              <a:t>cv2</a:t>
            </a:r>
          </a:p>
          <a:p>
            <a:r>
              <a:rPr lang="en-US" altLang="ko-KR" sz="2000" dirty="0"/>
              <a:t>Import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as np</a:t>
            </a:r>
          </a:p>
          <a:p>
            <a:r>
              <a:rPr lang="en-US" altLang="ko-KR" sz="2000" dirty="0"/>
              <a:t>Import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5AF61-E094-EA1C-1917-103D5D0DB2B0}"/>
                  </a:ext>
                </a:extLst>
              </p:cNvPr>
              <p:cNvSpPr txBox="1"/>
              <p:nvPr/>
            </p:nvSpPr>
            <p:spPr>
              <a:xfrm>
                <a:off x="462733" y="5371045"/>
                <a:ext cx="6062844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(0.299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+ 0.587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+ 0.114 ∗ 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95AF61-E094-EA1C-1917-103D5D0D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33" y="5371045"/>
                <a:ext cx="6062844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90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09626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시간 효율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5434765" y="2921168"/>
            <a:ext cx="6062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함수를 호출해 명암 영상 변환을 시작하여 함수가 시작되는 시점과 끝나는 시점을 빼서 소요 시간을 출력하게 된다</a:t>
            </a:r>
            <a:r>
              <a:rPr lang="en-US" altLang="ko-KR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52853-21F4-30D2-7630-4AD58A4092C3}"/>
              </a:ext>
            </a:extLst>
          </p:cNvPr>
          <p:cNvSpPr txBox="1"/>
          <p:nvPr/>
        </p:nvSpPr>
        <p:spPr>
          <a:xfrm>
            <a:off x="838653" y="2921168"/>
            <a:ext cx="2920547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Start=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time.time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Mycvtgray1(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time.time</a:t>
            </a:r>
            <a:r>
              <a:rPr lang="en-US" altLang="ko-KR" sz="2000" dirty="0"/>
              <a:t>()-start</a:t>
            </a:r>
          </a:p>
        </p:txBody>
      </p:sp>
    </p:spTree>
    <p:extLst>
      <p:ext uri="{BB962C8B-B14F-4D97-AF65-F5344CB8AC3E}">
        <p14:creationId xmlns:p14="http://schemas.microsoft.com/office/powerpoint/2010/main" val="2384862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792244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시간 효율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 실행 결과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621914-BD4A-AD7F-AC77-E9E174E9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318164"/>
            <a:ext cx="6402050" cy="45136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4662AE-9D4E-3687-42E3-1169B3F7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87" y="4669402"/>
            <a:ext cx="3179713" cy="1562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1A99DE-7822-16C0-3BF1-54DD4FE84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331" y="2919691"/>
            <a:ext cx="3679001" cy="10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5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70B1CC-870B-C10B-4D5D-B8467FD7A382}"/>
                  </a:ext>
                </a:extLst>
              </p:cNvPr>
              <p:cNvSpPr txBox="1"/>
              <p:nvPr/>
            </p:nvSpPr>
            <p:spPr>
              <a:xfrm>
                <a:off x="6370320" y="2573637"/>
                <a:ext cx="505616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정수 좌표를 쓰는 디지털 영상에서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의 최소 변화량은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이므로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000" dirty="0"/>
                  <a:t> = 1</a:t>
                </a:r>
                <a:r>
                  <a:rPr lang="ko-KR" altLang="en-US" sz="2000" dirty="0"/>
                  <a:t>로 하면 디지털 영상을 미분하는 식은 아래 식이 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70B1CC-870B-C10B-4D5D-B8467FD7A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0" y="2573637"/>
                <a:ext cx="5056169" cy="1323439"/>
              </a:xfrm>
              <a:prstGeom prst="rect">
                <a:avLst/>
              </a:prstGeom>
              <a:blipFill>
                <a:blip r:embed="rId2"/>
                <a:stretch>
                  <a:fillRect l="-1086" t="-3226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D6D07B-C560-5471-71FE-CA51FAD79A1D}"/>
                  </a:ext>
                </a:extLst>
              </p:cNvPr>
              <p:cNvSpPr txBox="1"/>
              <p:nvPr/>
            </p:nvSpPr>
            <p:spPr>
              <a:xfrm>
                <a:off x="909773" y="2226106"/>
                <a:ext cx="3713027" cy="6950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D6D07B-C560-5471-71FE-CA51FAD79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73" y="2226106"/>
                <a:ext cx="3713027" cy="695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154D42-8D62-6C82-FFCF-31A7D3AFCA9E}"/>
                  </a:ext>
                </a:extLst>
              </p:cNvPr>
              <p:cNvSpPr txBox="1"/>
              <p:nvPr/>
            </p:nvSpPr>
            <p:spPr>
              <a:xfrm>
                <a:off x="694391" y="3762693"/>
                <a:ext cx="5675929" cy="68967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154D42-8D62-6C82-FFCF-31A7D3AF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1" y="3762693"/>
                <a:ext cx="5675929" cy="6896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58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0B1CC-870B-C10B-4D5D-B8467FD7A382}"/>
              </a:ext>
            </a:extLst>
          </p:cNvPr>
          <p:cNvSpPr txBox="1"/>
          <p:nvPr/>
        </p:nvSpPr>
        <p:spPr>
          <a:xfrm>
            <a:off x="6282392" y="1997839"/>
            <a:ext cx="5056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식을 영상 </a:t>
            </a:r>
            <a:r>
              <a:rPr lang="en-US" altLang="ko-KR" sz="2000" dirty="0"/>
              <a:t>f</a:t>
            </a:r>
            <a:r>
              <a:rPr lang="ko-KR" altLang="en-US" sz="2000" dirty="0"/>
              <a:t>에 적용하는 건 필터 </a:t>
            </a:r>
            <a:r>
              <a:rPr lang="en-US" altLang="ko-KR" sz="2000" dirty="0"/>
              <a:t>u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컨볼루션으로</a:t>
            </a:r>
            <a:r>
              <a:rPr lang="ko-KR" altLang="en-US" sz="2000" dirty="0"/>
              <a:t> 구현한다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필터 </a:t>
            </a:r>
            <a:r>
              <a:rPr lang="en-US" altLang="ko-KR" sz="2000" dirty="0"/>
              <a:t>u</a:t>
            </a:r>
            <a:r>
              <a:rPr lang="ko-KR" altLang="en-US" sz="2000" dirty="0"/>
              <a:t>를 </a:t>
            </a:r>
            <a:r>
              <a:rPr lang="ko-KR" altLang="en-US" sz="2000" b="1" dirty="0"/>
              <a:t>에지 연산자</a:t>
            </a:r>
            <a:r>
              <a:rPr lang="ko-KR" altLang="en-US" sz="2000" dirty="0"/>
              <a:t>라고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명암 변화가 없는 곳은 </a:t>
            </a:r>
            <a:r>
              <a:rPr lang="en-US" altLang="ko-KR" sz="2000" dirty="0"/>
              <a:t>0, </a:t>
            </a:r>
            <a:r>
              <a:rPr lang="ko-KR" altLang="en-US" sz="2000" dirty="0"/>
              <a:t>급격한 부분은 </a:t>
            </a:r>
            <a:r>
              <a:rPr lang="en-US" altLang="ko-KR" sz="2000" dirty="0"/>
              <a:t>3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가진다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명암 값이 커지면 미분 값이 </a:t>
            </a:r>
            <a:r>
              <a:rPr lang="ko-KR" altLang="en-US" sz="2000" b="1" dirty="0"/>
              <a:t>양수</a:t>
            </a:r>
            <a:r>
              <a:rPr lang="en-US" altLang="ko-KR" sz="2000" dirty="0"/>
              <a:t>, </a:t>
            </a:r>
            <a:r>
              <a:rPr lang="ko-KR" altLang="en-US" sz="2000" dirty="0"/>
              <a:t>작아지면 </a:t>
            </a:r>
            <a:r>
              <a:rPr lang="ko-KR" altLang="en-US" sz="2000" b="1" dirty="0"/>
              <a:t>음수</a:t>
            </a:r>
            <a:r>
              <a:rPr lang="ko-KR" altLang="en-US" sz="2000" dirty="0"/>
              <a:t>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D9E6E4-199F-B26A-19D8-F56BBFA9B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58952"/>
              </p:ext>
            </p:extLst>
          </p:nvPr>
        </p:nvGraphicFramePr>
        <p:xfrm>
          <a:off x="853439" y="2149033"/>
          <a:ext cx="4116670" cy="42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67">
                  <a:extLst>
                    <a:ext uri="{9D8B030D-6E8A-4147-A177-3AD203B41FA5}">
                      <a16:colId xmlns:a16="http://schemas.microsoft.com/office/drawing/2014/main" val="2232132221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929322983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1228710453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1488451189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302547125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493492557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3480037696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2173134939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86170144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270902595"/>
                    </a:ext>
                  </a:extLst>
                </a:gridCol>
              </a:tblGrid>
              <a:tr h="41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661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51D629E-BE25-8250-D72C-D5DD16E79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56061"/>
              </p:ext>
            </p:extLst>
          </p:nvPr>
        </p:nvGraphicFramePr>
        <p:xfrm>
          <a:off x="853439" y="4180767"/>
          <a:ext cx="4116670" cy="42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67">
                  <a:extLst>
                    <a:ext uri="{9D8B030D-6E8A-4147-A177-3AD203B41FA5}">
                      <a16:colId xmlns:a16="http://schemas.microsoft.com/office/drawing/2014/main" val="2232132221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929322983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1228710453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1488451189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302547125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493492557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3480037696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2173134939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86170144"/>
                    </a:ext>
                  </a:extLst>
                </a:gridCol>
                <a:gridCol w="411667">
                  <a:extLst>
                    <a:ext uri="{9D8B030D-6E8A-4147-A177-3AD203B41FA5}">
                      <a16:colId xmlns:a16="http://schemas.microsoft.com/office/drawing/2014/main" val="270902595"/>
                    </a:ext>
                  </a:extLst>
                </a:gridCol>
              </a:tblGrid>
              <a:tr h="41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04563" marR="104563" marT="52282" marB="522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661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C9B4C8B-F11B-6BDD-BA3C-D6995D428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4748"/>
              </p:ext>
            </p:extLst>
          </p:nvPr>
        </p:nvGraphicFramePr>
        <p:xfrm>
          <a:off x="1666240" y="3165589"/>
          <a:ext cx="833120" cy="42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2988464375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3609584398"/>
                    </a:ext>
                  </a:extLst>
                </a:gridCol>
              </a:tblGrid>
              <a:tr h="423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806" marR="105806" marT="52903" marB="529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806" marR="105806" marT="52903" marB="529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37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718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333194" y="2849904"/>
            <a:ext cx="5056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기존 영상을 </a:t>
            </a:r>
            <a:r>
              <a:rPr lang="en-US" altLang="ko-KR" sz="2000" dirty="0"/>
              <a:t>2</a:t>
            </a:r>
            <a:r>
              <a:rPr lang="ko-KR" altLang="en-US" sz="2000" dirty="0"/>
              <a:t>번 미분한 </a:t>
            </a:r>
            <a:r>
              <a:rPr lang="en-US" altLang="ko-KR" sz="2000" dirty="0"/>
              <a:t>2</a:t>
            </a:r>
            <a:r>
              <a:rPr lang="ko-KR" altLang="en-US" sz="2000" dirty="0"/>
              <a:t>차 미분 영상은 위 식에 따른 연산자로 </a:t>
            </a:r>
            <a:r>
              <a:rPr lang="en-US" altLang="ko-KR" sz="2000" dirty="0"/>
              <a:t>1</a:t>
            </a:r>
            <a:r>
              <a:rPr lang="ko-KR" altLang="en-US" sz="2000" dirty="0"/>
              <a:t>번에 구할 수 있어 </a:t>
            </a:r>
            <a:r>
              <a:rPr lang="en-US" altLang="ko-KR" sz="2000" dirty="0"/>
              <a:t>2</a:t>
            </a:r>
            <a:r>
              <a:rPr lang="ko-KR" altLang="en-US" sz="2000" dirty="0"/>
              <a:t>배 빠르게 구할 수 있다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610772-B669-4915-C87F-E22371993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81077"/>
              </p:ext>
            </p:extLst>
          </p:nvPr>
        </p:nvGraphicFramePr>
        <p:xfrm>
          <a:off x="3759200" y="4509345"/>
          <a:ext cx="1605279" cy="440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93">
                  <a:extLst>
                    <a:ext uri="{9D8B030D-6E8A-4147-A177-3AD203B41FA5}">
                      <a16:colId xmlns:a16="http://schemas.microsoft.com/office/drawing/2014/main" val="2003737982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2555028411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890809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7372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13B6E4-68D7-B40C-CFA1-2565B0933676}"/>
                  </a:ext>
                </a:extLst>
              </p:cNvPr>
              <p:cNvSpPr txBox="1"/>
              <p:nvPr/>
            </p:nvSpPr>
            <p:spPr>
              <a:xfrm>
                <a:off x="735149" y="2586461"/>
                <a:ext cx="5123658" cy="16850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e>
                      </m:func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13B6E4-68D7-B40C-CFA1-2565B093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9" y="2586461"/>
                <a:ext cx="5123658" cy="1685077"/>
              </a:xfrm>
              <a:prstGeom prst="rect">
                <a:avLst/>
              </a:prstGeom>
              <a:blipFill>
                <a:blip r:embed="rId2"/>
                <a:stretch>
                  <a:fillRect l="-714" b="-5884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956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096000" y="2022551"/>
            <a:ext cx="5056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차 미분 영상은 </a:t>
            </a:r>
            <a:r>
              <a:rPr lang="ko-KR" altLang="en-US" sz="2000" dirty="0" err="1"/>
              <a:t>에지에서</a:t>
            </a:r>
            <a:r>
              <a:rPr lang="ko-KR" altLang="en-US" sz="2000" dirty="0"/>
              <a:t> 봉우리가 발생하고 </a:t>
            </a:r>
            <a:r>
              <a:rPr lang="en-US" altLang="ko-KR" sz="2000" dirty="0"/>
              <a:t>2</a:t>
            </a:r>
            <a:r>
              <a:rPr lang="ko-KR" altLang="en-US" sz="2000" dirty="0"/>
              <a:t>차 미분 영상은 영교차가 발생한다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영교차</a:t>
            </a:r>
            <a:r>
              <a:rPr lang="en-US" altLang="ko-KR" sz="2000" dirty="0"/>
              <a:t>: </a:t>
            </a:r>
            <a:r>
              <a:rPr lang="ko-KR" altLang="en-US" sz="2000" dirty="0"/>
              <a:t>왼쪽과 오른쪽에 부호가 다른 반응이 나타나고 자신은 </a:t>
            </a:r>
            <a:r>
              <a:rPr lang="en-US" altLang="ko-KR" sz="2000" dirty="0"/>
              <a:t>0</a:t>
            </a:r>
            <a:r>
              <a:rPr lang="ko-KR" altLang="en-US" sz="2000" dirty="0"/>
              <a:t>을 갖는 위치를 뜻한다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에지 검출이란 </a:t>
            </a:r>
            <a:r>
              <a:rPr lang="en-US" altLang="ko-KR" sz="2000" dirty="0"/>
              <a:t>1</a:t>
            </a:r>
            <a:r>
              <a:rPr lang="ko-KR" altLang="en-US" sz="2000" dirty="0"/>
              <a:t>차 미분에서 봉우리를 찾거나 </a:t>
            </a:r>
            <a:r>
              <a:rPr lang="en-US" altLang="ko-KR" sz="2000" dirty="0"/>
              <a:t>2</a:t>
            </a:r>
            <a:r>
              <a:rPr lang="ko-KR" altLang="en-US" sz="2000" dirty="0"/>
              <a:t>차 미분에서 영교차를 찾는 일이다</a:t>
            </a:r>
            <a:r>
              <a:rPr lang="en-US" altLang="ko-KR" sz="200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67CC1-8F59-FF0A-3341-9A5C0C4B8967}"/>
              </a:ext>
            </a:extLst>
          </p:cNvPr>
          <p:cNvCxnSpPr>
            <a:cxnSpLocks/>
          </p:cNvCxnSpPr>
          <p:nvPr/>
        </p:nvCxnSpPr>
        <p:spPr>
          <a:xfrm>
            <a:off x="1076960" y="2518022"/>
            <a:ext cx="129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DD3010-F94B-88EE-77C8-ECB0BACB1527}"/>
              </a:ext>
            </a:extLst>
          </p:cNvPr>
          <p:cNvCxnSpPr>
            <a:cxnSpLocks/>
          </p:cNvCxnSpPr>
          <p:nvPr/>
        </p:nvCxnSpPr>
        <p:spPr>
          <a:xfrm flipV="1">
            <a:off x="2367280" y="1816982"/>
            <a:ext cx="812800" cy="701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889640-26D8-DD23-18D1-1BEECC2E117E}"/>
              </a:ext>
            </a:extLst>
          </p:cNvPr>
          <p:cNvCxnSpPr>
            <a:cxnSpLocks/>
          </p:cNvCxnSpPr>
          <p:nvPr/>
        </p:nvCxnSpPr>
        <p:spPr>
          <a:xfrm>
            <a:off x="3180080" y="1816982"/>
            <a:ext cx="129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2DAED1-BC46-F0EA-00DB-160BBFB34C51}"/>
              </a:ext>
            </a:extLst>
          </p:cNvPr>
          <p:cNvCxnSpPr>
            <a:cxnSpLocks/>
          </p:cNvCxnSpPr>
          <p:nvPr/>
        </p:nvCxnSpPr>
        <p:spPr>
          <a:xfrm>
            <a:off x="1076960" y="3958122"/>
            <a:ext cx="129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492446-9498-3C57-C431-1CBB6DB8D7E6}"/>
              </a:ext>
            </a:extLst>
          </p:cNvPr>
          <p:cNvCxnSpPr>
            <a:cxnSpLocks/>
          </p:cNvCxnSpPr>
          <p:nvPr/>
        </p:nvCxnSpPr>
        <p:spPr>
          <a:xfrm flipV="1">
            <a:off x="2367280" y="3257081"/>
            <a:ext cx="0" cy="701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557B0BF-6C3B-E75F-6872-0DA094DB50EA}"/>
              </a:ext>
            </a:extLst>
          </p:cNvPr>
          <p:cNvCxnSpPr>
            <a:cxnSpLocks/>
          </p:cNvCxnSpPr>
          <p:nvPr/>
        </p:nvCxnSpPr>
        <p:spPr>
          <a:xfrm>
            <a:off x="3159760" y="3927642"/>
            <a:ext cx="129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78EA23-EAC9-EB0A-3F48-80A05031FE1B}"/>
              </a:ext>
            </a:extLst>
          </p:cNvPr>
          <p:cNvCxnSpPr>
            <a:cxnSpLocks/>
          </p:cNvCxnSpPr>
          <p:nvPr/>
        </p:nvCxnSpPr>
        <p:spPr>
          <a:xfrm flipV="1">
            <a:off x="3139440" y="3257081"/>
            <a:ext cx="0" cy="701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A4B5F7-CEC0-ACE5-847F-BD58B2694699}"/>
              </a:ext>
            </a:extLst>
          </p:cNvPr>
          <p:cNvCxnSpPr>
            <a:cxnSpLocks/>
          </p:cNvCxnSpPr>
          <p:nvPr/>
        </p:nvCxnSpPr>
        <p:spPr>
          <a:xfrm>
            <a:off x="2367280" y="3277401"/>
            <a:ext cx="782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3A1F0E-0357-E36A-770C-49352D63800A}"/>
              </a:ext>
            </a:extLst>
          </p:cNvPr>
          <p:cNvCxnSpPr>
            <a:cxnSpLocks/>
          </p:cNvCxnSpPr>
          <p:nvPr/>
        </p:nvCxnSpPr>
        <p:spPr>
          <a:xfrm>
            <a:off x="995680" y="5255027"/>
            <a:ext cx="345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48E98C-33A2-ED14-78CD-7575C0302519}"/>
              </a:ext>
            </a:extLst>
          </p:cNvPr>
          <p:cNvCxnSpPr>
            <a:cxnSpLocks/>
          </p:cNvCxnSpPr>
          <p:nvPr/>
        </p:nvCxnSpPr>
        <p:spPr>
          <a:xfrm flipV="1">
            <a:off x="2367280" y="4553986"/>
            <a:ext cx="0" cy="701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DAD7E1-504B-AD37-095A-6304D579371A}"/>
              </a:ext>
            </a:extLst>
          </p:cNvPr>
          <p:cNvCxnSpPr>
            <a:cxnSpLocks/>
          </p:cNvCxnSpPr>
          <p:nvPr/>
        </p:nvCxnSpPr>
        <p:spPr>
          <a:xfrm flipV="1">
            <a:off x="3139440" y="5255027"/>
            <a:ext cx="0" cy="701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E2832EA-DCA1-63CD-4D6D-150652BC4791}"/>
              </a:ext>
            </a:extLst>
          </p:cNvPr>
          <p:cNvCxnSpPr>
            <a:cxnSpLocks/>
          </p:cNvCxnSpPr>
          <p:nvPr/>
        </p:nvCxnSpPr>
        <p:spPr>
          <a:xfrm>
            <a:off x="2357120" y="4553985"/>
            <a:ext cx="782320" cy="13858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46FAA5-C07C-B840-EC52-7FA894112085}"/>
              </a:ext>
            </a:extLst>
          </p:cNvPr>
          <p:cNvSpPr txBox="1"/>
          <p:nvPr/>
        </p:nvSpPr>
        <p:spPr>
          <a:xfrm>
            <a:off x="995680" y="2629653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원래 영상 </a:t>
            </a:r>
            <a:r>
              <a:rPr lang="en-US" altLang="ko-KR" b="1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63939-0189-3604-CD05-E0C8796EA22D}"/>
              </a:ext>
            </a:extLst>
          </p:cNvPr>
          <p:cNvSpPr txBox="1"/>
          <p:nvPr/>
        </p:nvSpPr>
        <p:spPr>
          <a:xfrm>
            <a:off x="995680" y="4071388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</a:t>
            </a:r>
            <a:r>
              <a:rPr lang="ko-KR" altLang="en-US" b="1" dirty="0"/>
              <a:t>차 미분 영상 </a:t>
            </a:r>
            <a:r>
              <a:rPr lang="en-US" altLang="ko-KR" b="1" dirty="0"/>
              <a:t>f’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3A2B3A-E35B-7F9A-A35F-D4A6F0998F5B}"/>
              </a:ext>
            </a:extLst>
          </p:cNvPr>
          <p:cNvSpPr txBox="1"/>
          <p:nvPr/>
        </p:nvSpPr>
        <p:spPr>
          <a:xfrm>
            <a:off x="995680" y="5728300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2</a:t>
            </a:r>
            <a:r>
              <a:rPr lang="ko-KR" altLang="en-US" b="1" dirty="0"/>
              <a:t>차 미분 영상 </a:t>
            </a:r>
            <a:r>
              <a:rPr lang="en-US" altLang="ko-KR" b="1" dirty="0"/>
              <a:t>f’’</a:t>
            </a:r>
          </a:p>
        </p:txBody>
      </p:sp>
    </p:spTree>
    <p:extLst>
      <p:ext uri="{BB962C8B-B14F-4D97-AF65-F5344CB8AC3E}">
        <p14:creationId xmlns:p14="http://schemas.microsoft.com/office/powerpoint/2010/main" val="3986952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096000" y="2571584"/>
            <a:ext cx="5056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 식을 통해 </a:t>
            </a:r>
            <a:r>
              <a:rPr lang="en-US" altLang="ko-KR" sz="2000" dirty="0"/>
              <a:t>1</a:t>
            </a:r>
            <a:r>
              <a:rPr lang="ko-KR" altLang="en-US" sz="2000" dirty="0"/>
              <a:t>차원에서 설계한 연산자를 </a:t>
            </a:r>
            <a:r>
              <a:rPr lang="en-US" altLang="ko-KR" sz="2000" dirty="0"/>
              <a:t>2</a:t>
            </a:r>
            <a:r>
              <a:rPr lang="ko-KR" altLang="en-US" sz="2000" dirty="0"/>
              <a:t>차원으로 확장한다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차원에서는 </a:t>
            </a:r>
            <a:r>
              <a:rPr lang="en-US" altLang="ko-KR" sz="2000" dirty="0"/>
              <a:t>x, y </a:t>
            </a:r>
            <a:r>
              <a:rPr lang="ko-KR" altLang="en-US" sz="2000" dirty="0"/>
              <a:t>방향의 두 연산자를 사용한다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415FD1-7083-6CCB-FCDB-5AC286C035FE}"/>
                  </a:ext>
                </a:extLst>
              </p:cNvPr>
              <p:cNvSpPr txBox="1"/>
              <p:nvPr/>
            </p:nvSpPr>
            <p:spPr>
              <a:xfrm>
                <a:off x="754400" y="2599647"/>
                <a:ext cx="512365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415FD1-7083-6CCB-FCDB-5AC286C0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0" y="2599647"/>
                <a:ext cx="5123658" cy="400110"/>
              </a:xfrm>
              <a:prstGeom prst="rect">
                <a:avLst/>
              </a:prstGeom>
              <a:blipFill>
                <a:blip r:embed="rId2"/>
                <a:stretch>
                  <a:fillRect l="-595" b="-1363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9C508-4411-06FA-BAA0-8E6E15DABB26}"/>
                  </a:ext>
                </a:extLst>
              </p:cNvPr>
              <p:cNvSpPr txBox="1"/>
              <p:nvPr/>
            </p:nvSpPr>
            <p:spPr>
              <a:xfrm>
                <a:off x="754400" y="3858244"/>
                <a:ext cx="5123658" cy="42428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−1,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9C508-4411-06FA-BAA0-8E6E15DAB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0" y="3858244"/>
                <a:ext cx="5123658" cy="424283"/>
              </a:xfrm>
              <a:prstGeom prst="rect">
                <a:avLst/>
              </a:prstGeom>
              <a:blipFill>
                <a:blip r:embed="rId3"/>
                <a:stretch>
                  <a:fillRect l="-595"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DFF0F-78AA-8192-D5D5-7A3A05ADF214}"/>
                  </a:ext>
                </a:extLst>
              </p:cNvPr>
              <p:cNvSpPr txBox="1"/>
              <p:nvPr/>
            </p:nvSpPr>
            <p:spPr>
              <a:xfrm>
                <a:off x="754400" y="3187137"/>
                <a:ext cx="1080932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DFF0F-78AA-8192-D5D5-7A3A05ADF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0" y="3187137"/>
                <a:ext cx="108093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33BB69-2437-979E-3E2B-432D14B0753A}"/>
                  </a:ext>
                </a:extLst>
              </p:cNvPr>
              <p:cNvSpPr txBox="1"/>
              <p:nvPr/>
            </p:nvSpPr>
            <p:spPr>
              <a:xfrm>
                <a:off x="754400" y="4553524"/>
                <a:ext cx="1080932" cy="42428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33BB69-2437-979E-3E2B-432D14B07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0" y="4553524"/>
                <a:ext cx="1080932" cy="424283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C60A66-52A3-A720-1B84-AB77C927E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79496"/>
              </p:ext>
            </p:extLst>
          </p:nvPr>
        </p:nvGraphicFramePr>
        <p:xfrm>
          <a:off x="1557747" y="3208643"/>
          <a:ext cx="1605279" cy="440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93">
                  <a:extLst>
                    <a:ext uri="{9D8B030D-6E8A-4147-A177-3AD203B41FA5}">
                      <a16:colId xmlns:a16="http://schemas.microsoft.com/office/drawing/2014/main" val="2003737982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2555028411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890809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5914" marR="135914" marT="67957" marB="6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73724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ECB121-44CF-CC8D-E7A6-BA330237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07465"/>
              </p:ext>
            </p:extLst>
          </p:nvPr>
        </p:nvGraphicFramePr>
        <p:xfrm>
          <a:off x="1587568" y="4491414"/>
          <a:ext cx="495527" cy="148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1645226399"/>
                    </a:ext>
                  </a:extLst>
                </a:gridCol>
              </a:tblGrid>
              <a:tr h="495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5864" marR="125864" marT="62932" marB="629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58379"/>
                  </a:ext>
                </a:extLst>
              </a:tr>
              <a:tr h="495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25864" marR="125864" marT="62932" marB="629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56675"/>
                  </a:ext>
                </a:extLst>
              </a:tr>
              <a:tr h="495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25864" marR="125864" marT="62932" marB="629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46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69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096000" y="2604270"/>
            <a:ext cx="5056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필터를 </a:t>
            </a:r>
            <a:r>
              <a:rPr lang="en-US" altLang="ko-KR" sz="2000" dirty="0"/>
              <a:t>3 * 3</a:t>
            </a:r>
            <a:r>
              <a:rPr lang="ko-KR" altLang="en-US" sz="2000" dirty="0"/>
              <a:t> 크기로 확장하면 잡음을 흡수하여 더 좋은 성능을 보인다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두 필터는 가장 널리 쓰이는 에지 연산자다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F23676-CD58-02F2-DE44-E0CC64ED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63638"/>
              </p:ext>
            </p:extLst>
          </p:nvPr>
        </p:nvGraphicFramePr>
        <p:xfrm>
          <a:off x="1367090" y="1793126"/>
          <a:ext cx="1289427" cy="132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9">
                  <a:extLst>
                    <a:ext uri="{9D8B030D-6E8A-4147-A177-3AD203B41FA5}">
                      <a16:colId xmlns:a16="http://schemas.microsoft.com/office/drawing/2014/main" val="3203822085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3940316808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4116815867"/>
                    </a:ext>
                  </a:extLst>
                </a:gridCol>
              </a:tblGrid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22807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02552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591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9486B4-82C9-2392-6408-665890F8B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41463"/>
              </p:ext>
            </p:extLst>
          </p:nvPr>
        </p:nvGraphicFramePr>
        <p:xfrm>
          <a:off x="3619402" y="1793126"/>
          <a:ext cx="1289427" cy="132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9">
                  <a:extLst>
                    <a:ext uri="{9D8B030D-6E8A-4147-A177-3AD203B41FA5}">
                      <a16:colId xmlns:a16="http://schemas.microsoft.com/office/drawing/2014/main" val="3203822085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3940316808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4116815867"/>
                    </a:ext>
                  </a:extLst>
                </a:gridCol>
              </a:tblGrid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22807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02552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5913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C13114D-2BC5-860C-8F0C-256F33F5B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091279"/>
              </p:ext>
            </p:extLst>
          </p:nvPr>
        </p:nvGraphicFramePr>
        <p:xfrm>
          <a:off x="1367090" y="4096467"/>
          <a:ext cx="1289427" cy="132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9">
                  <a:extLst>
                    <a:ext uri="{9D8B030D-6E8A-4147-A177-3AD203B41FA5}">
                      <a16:colId xmlns:a16="http://schemas.microsoft.com/office/drawing/2014/main" val="3203822085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3940316808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4116815867"/>
                    </a:ext>
                  </a:extLst>
                </a:gridCol>
              </a:tblGrid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22807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02552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591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30118D-725D-2447-EA3A-BB163569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20209"/>
              </p:ext>
            </p:extLst>
          </p:nvPr>
        </p:nvGraphicFramePr>
        <p:xfrm>
          <a:off x="3619402" y="4096467"/>
          <a:ext cx="1289427" cy="132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9">
                  <a:extLst>
                    <a:ext uri="{9D8B030D-6E8A-4147-A177-3AD203B41FA5}">
                      <a16:colId xmlns:a16="http://schemas.microsoft.com/office/drawing/2014/main" val="3203822085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3940316808"/>
                    </a:ext>
                  </a:extLst>
                </a:gridCol>
                <a:gridCol w="429809">
                  <a:extLst>
                    <a:ext uri="{9D8B030D-6E8A-4147-A177-3AD203B41FA5}">
                      <a16:colId xmlns:a16="http://schemas.microsoft.com/office/drawing/2014/main" val="4116815867"/>
                    </a:ext>
                  </a:extLst>
                </a:gridCol>
              </a:tblGrid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22807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02552"/>
                  </a:ext>
                </a:extLst>
              </a:tr>
              <a:tr h="441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9171" marR="109171" marT="54586" marB="545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591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B58C6-A6C5-0500-962F-837849F35A9F}"/>
                  </a:ext>
                </a:extLst>
              </p:cNvPr>
              <p:cNvSpPr txBox="1"/>
              <p:nvPr/>
            </p:nvSpPr>
            <p:spPr>
              <a:xfrm>
                <a:off x="621016" y="1865398"/>
                <a:ext cx="1080932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B58C6-A6C5-0500-962F-837849F3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6" y="1865398"/>
                <a:ext cx="108093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4B4425-A63A-CD5A-A599-D7239DFDC883}"/>
                  </a:ext>
                </a:extLst>
              </p:cNvPr>
              <p:cNvSpPr txBox="1"/>
              <p:nvPr/>
            </p:nvSpPr>
            <p:spPr>
              <a:xfrm>
                <a:off x="2841488" y="1873326"/>
                <a:ext cx="1080932" cy="42428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4B4425-A63A-CD5A-A599-D7239DFDC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88" y="1873326"/>
                <a:ext cx="1080932" cy="424283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50C6C-2DA5-1DFB-5B06-6EC3F76474E6}"/>
                  </a:ext>
                </a:extLst>
              </p:cNvPr>
              <p:cNvSpPr txBox="1"/>
              <p:nvPr/>
            </p:nvSpPr>
            <p:spPr>
              <a:xfrm>
                <a:off x="621016" y="4235486"/>
                <a:ext cx="1080932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50C6C-2DA5-1DFB-5B06-6EC3F7647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6" y="4235486"/>
                <a:ext cx="108093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371BCD-F221-3E39-DFE7-A007E5FCA11C}"/>
                  </a:ext>
                </a:extLst>
              </p:cNvPr>
              <p:cNvSpPr txBox="1"/>
              <p:nvPr/>
            </p:nvSpPr>
            <p:spPr>
              <a:xfrm>
                <a:off x="2841488" y="4243414"/>
                <a:ext cx="1080932" cy="42428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371BCD-F221-3E39-DFE7-A007E5F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88" y="4243414"/>
                <a:ext cx="1080932" cy="424283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08D235-9286-DD55-7FE5-76C1B0D52034}"/>
              </a:ext>
            </a:extLst>
          </p:cNvPr>
          <p:cNvSpPr txBox="1"/>
          <p:nvPr/>
        </p:nvSpPr>
        <p:spPr>
          <a:xfrm>
            <a:off x="683809" y="3245576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프레윗</a:t>
            </a:r>
            <a:r>
              <a:rPr lang="ko-KR" altLang="en-US" b="1" dirty="0"/>
              <a:t> 연산자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AC6711-D30D-A931-1176-C7750519FD02}"/>
              </a:ext>
            </a:extLst>
          </p:cNvPr>
          <p:cNvSpPr txBox="1"/>
          <p:nvPr/>
        </p:nvSpPr>
        <p:spPr>
          <a:xfrm>
            <a:off x="683809" y="5560190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 err="1"/>
              <a:t>소벨</a:t>
            </a:r>
            <a:r>
              <a:rPr lang="ko-KR" altLang="en-US" b="1" dirty="0"/>
              <a:t> 연산자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254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7117027" y="1745327"/>
                <a:ext cx="484057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거리는 </a:t>
                </a:r>
                <a:r>
                  <a:rPr lang="ko-KR" altLang="en-US" sz="2000" b="1" dirty="0"/>
                  <a:t>깊이</a:t>
                </a:r>
                <a:r>
                  <a:rPr lang="ko-KR" altLang="en-US" sz="2000" dirty="0"/>
                  <a:t> 또는 </a:t>
                </a:r>
                <a:r>
                  <a:rPr lang="ko-KR" altLang="en-US" sz="2000" b="1" dirty="0"/>
                  <a:t>레인지</a:t>
                </a:r>
                <a:r>
                  <a:rPr lang="ko-KR" altLang="en-US" sz="2000" dirty="0"/>
                  <a:t>라고 부르며 거리를 표현한 영상을 깊이 영상 또는 레인지 영상이라고 부른다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라이다는 어떤 조건을 만족하는 점의 거리만 측정하므로 영상이 완벽한 격자 구조가 아니다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그러므로 획득한 거리 데이터를 점 구름 영상으로 표현한다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점 구름은 점의 좌표 </a:t>
                </a: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x,y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와 해당 점까지의 거리 </a:t>
                </a:r>
                <a:r>
                  <a:rPr lang="en-US" altLang="ko-KR" sz="2000" dirty="0"/>
                  <a:t>d</a:t>
                </a:r>
                <a:r>
                  <a:rPr lang="ko-KR" altLang="en-US" sz="2000" dirty="0"/>
                  <a:t>를 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의 형식으로 저장한다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27" y="1745327"/>
                <a:ext cx="4840573" cy="3785652"/>
              </a:xfrm>
              <a:prstGeom prst="rect">
                <a:avLst/>
              </a:prstGeom>
              <a:blipFill>
                <a:blip r:embed="rId2"/>
                <a:stretch>
                  <a:fillRect l="-1132" t="-1127" b="-19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706475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다양한 종류의 영상</a:t>
            </a:r>
            <a:endParaRPr lang="en-US" altLang="ko-KR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617BCF-305B-F0F5-5E7B-754DECEB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274372"/>
              </p:ext>
            </p:extLst>
          </p:nvPr>
        </p:nvGraphicFramePr>
        <p:xfrm>
          <a:off x="1232016" y="2257678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9AECBC-E32B-5F9B-620F-F844E42B1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61164"/>
              </p:ext>
            </p:extLst>
          </p:nvPr>
        </p:nvGraphicFramePr>
        <p:xfrm>
          <a:off x="1121282" y="2374769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01B3F62-81C7-B322-C022-E5D3B67F5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61976"/>
              </p:ext>
            </p:extLst>
          </p:nvPr>
        </p:nvGraphicFramePr>
        <p:xfrm>
          <a:off x="1014470" y="2495772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A77E62-1F6A-B73C-E671-D12EBF55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6265"/>
              </p:ext>
            </p:extLst>
          </p:nvPr>
        </p:nvGraphicFramePr>
        <p:xfrm>
          <a:off x="907658" y="2616775"/>
          <a:ext cx="1623600" cy="16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20">
                  <a:extLst>
                    <a:ext uri="{9D8B030D-6E8A-4147-A177-3AD203B41FA5}">
                      <a16:colId xmlns:a16="http://schemas.microsoft.com/office/drawing/2014/main" val="376489337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570575514"/>
                    </a:ext>
                  </a:extLst>
                </a:gridCol>
                <a:gridCol w="324720">
                  <a:extLst>
                    <a:ext uri="{9D8B030D-6E8A-4147-A177-3AD203B41FA5}">
                      <a16:colId xmlns:a16="http://schemas.microsoft.com/office/drawing/2014/main" val="3325233185"/>
                    </a:ext>
                  </a:extLst>
                </a:gridCol>
                <a:gridCol w="326028">
                  <a:extLst>
                    <a:ext uri="{9D8B030D-6E8A-4147-A177-3AD203B41FA5}">
                      <a16:colId xmlns:a16="http://schemas.microsoft.com/office/drawing/2014/main" val="3299508546"/>
                    </a:ext>
                  </a:extLst>
                </a:gridCol>
                <a:gridCol w="323412">
                  <a:extLst>
                    <a:ext uri="{9D8B030D-6E8A-4147-A177-3AD203B41FA5}">
                      <a16:colId xmlns:a16="http://schemas.microsoft.com/office/drawing/2014/main" val="389457161"/>
                    </a:ext>
                  </a:extLst>
                </a:gridCol>
              </a:tblGrid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42206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34914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845109"/>
                  </a:ext>
                </a:extLst>
              </a:tr>
              <a:tr h="32420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33830"/>
                  </a:ext>
                </a:extLst>
              </a:tr>
              <a:tr h="2142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1050" marR="81050" marT="40525" marB="40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108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FDB521-62E0-84B7-7D74-76A9A829B644}"/>
              </a:ext>
            </a:extLst>
          </p:cNvPr>
          <p:cNvSpPr txBox="1"/>
          <p:nvPr/>
        </p:nvSpPr>
        <p:spPr>
          <a:xfrm>
            <a:off x="609599" y="2438357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2491E-6533-DA80-2CE8-FD4255A54A96}"/>
              </a:ext>
            </a:extLst>
          </p:cNvPr>
          <p:cNvSpPr txBox="1"/>
          <p:nvPr/>
        </p:nvSpPr>
        <p:spPr>
          <a:xfrm>
            <a:off x="763067" y="2225810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4420A-327F-CF3E-2B5B-D301E2038320}"/>
              </a:ext>
            </a:extLst>
          </p:cNvPr>
          <p:cNvSpPr txBox="1"/>
          <p:nvPr/>
        </p:nvSpPr>
        <p:spPr>
          <a:xfrm>
            <a:off x="916535" y="2062852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FE422-0355-EA8C-7E75-9009C96070EE}"/>
              </a:ext>
            </a:extLst>
          </p:cNvPr>
          <p:cNvSpPr txBox="1"/>
          <p:nvPr/>
        </p:nvSpPr>
        <p:spPr>
          <a:xfrm>
            <a:off x="1046862" y="1930958"/>
            <a:ext cx="39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B393A-36D0-803B-66E9-3C98D5927851}"/>
              </a:ext>
            </a:extLst>
          </p:cNvPr>
          <p:cNvSpPr txBox="1"/>
          <p:nvPr/>
        </p:nvSpPr>
        <p:spPr>
          <a:xfrm>
            <a:off x="772636" y="4330166"/>
            <a:ext cx="330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RGB-D</a:t>
            </a:r>
            <a:r>
              <a:rPr lang="ko-KR" altLang="en-US" b="1" dirty="0"/>
              <a:t> 영상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RGB </a:t>
            </a:r>
            <a:r>
              <a:rPr lang="ko-KR" altLang="en-US" dirty="0"/>
              <a:t>센서와 깊이 센서가 통합된 카메라로 획득한다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79620-4090-4C03-C763-CDB36F7A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38" y="2527834"/>
            <a:ext cx="3529289" cy="1985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961AF-5A44-E29A-CF18-6B7D55BF85DA}"/>
              </a:ext>
            </a:extLst>
          </p:cNvPr>
          <p:cNvSpPr txBox="1"/>
          <p:nvPr/>
        </p:nvSpPr>
        <p:spPr>
          <a:xfrm>
            <a:off x="3789512" y="4450251"/>
            <a:ext cx="163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점 구름 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825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6096000" y="2022551"/>
                <a:ext cx="5056169" cy="196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위 식으로 </a:t>
                </a:r>
                <a:r>
                  <a:rPr lang="ko-KR" altLang="en-US" sz="2000" dirty="0" err="1"/>
                  <a:t>에지일</a:t>
                </a:r>
                <a:r>
                  <a:rPr lang="ko-KR" altLang="en-US" sz="2000" dirty="0"/>
                  <a:t> 가능성을 나타내는 에지 강도와 에지의 진행 방향을 나타내는 에지 방향을 구할 수 있다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2000" dirty="0"/>
                  <a:t>는 </a:t>
                </a:r>
                <a:r>
                  <a:rPr lang="ko-KR" altLang="en-US" sz="2000" dirty="0" err="1"/>
                  <a:t>프레윗</a:t>
                </a:r>
                <a:r>
                  <a:rPr lang="ko-KR" altLang="en-US" sz="2000" dirty="0"/>
                  <a:t> 또는 </a:t>
                </a:r>
                <a:r>
                  <a:rPr lang="ko-KR" altLang="en-US" sz="2000" dirty="0" err="1"/>
                  <a:t>소벨</a:t>
                </a:r>
                <a:r>
                  <a:rPr lang="ko-KR" altLang="en-US" sz="2000" dirty="0"/>
                  <a:t> 연산자를 적용한 결과 영상이다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2551"/>
                <a:ext cx="5056169" cy="1963166"/>
              </a:xfrm>
              <a:prstGeom prst="rect">
                <a:avLst/>
              </a:prstGeom>
              <a:blipFill>
                <a:blip r:embed="rId2"/>
                <a:stretch>
                  <a:fillRect l="-1086" t="-2484" b="-46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8053-79C8-92C2-781F-1B449F4F6F88}"/>
                  </a:ext>
                </a:extLst>
              </p:cNvPr>
              <p:cNvSpPr txBox="1"/>
              <p:nvPr/>
            </p:nvSpPr>
            <p:spPr>
              <a:xfrm>
                <a:off x="1661961" y="2478830"/>
                <a:ext cx="4125608" cy="71865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8053-79C8-92C2-781F-1B449F4F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61" y="2478830"/>
                <a:ext cx="4125608" cy="718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FD6DD5-432B-ADCA-6D60-D9DC5A0C19FC}"/>
                  </a:ext>
                </a:extLst>
              </p:cNvPr>
              <p:cNvSpPr txBox="1"/>
              <p:nvPr/>
            </p:nvSpPr>
            <p:spPr>
              <a:xfrm>
                <a:off x="1661961" y="3852706"/>
                <a:ext cx="4125608" cy="78386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FD6DD5-432B-ADCA-6D60-D9DC5A0C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61" y="3852706"/>
                <a:ext cx="4125608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87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346792" y="2052072"/>
            <a:ext cx="5056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명암으로 만든 영상을 </a:t>
            </a:r>
            <a:r>
              <a:rPr lang="en-US" altLang="ko-KR" sz="2000" dirty="0"/>
              <a:t>Sobel </a:t>
            </a:r>
            <a:r>
              <a:rPr lang="ko-KR" altLang="en-US" sz="2000" dirty="0"/>
              <a:t>함수로 </a:t>
            </a:r>
            <a:r>
              <a:rPr lang="en-US" altLang="ko-KR" sz="2000" dirty="0"/>
              <a:t>x </a:t>
            </a:r>
            <a:r>
              <a:rPr lang="ko-KR" altLang="en-US" sz="2000" dirty="0"/>
              <a:t>방향의 연산자를 사용한다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Sobel </a:t>
            </a:r>
            <a:r>
              <a:rPr lang="ko-KR" altLang="en-US" sz="2000" dirty="0"/>
              <a:t>함수의 두 번째 인수는 영상을 </a:t>
            </a:r>
            <a:r>
              <a:rPr lang="en-US" altLang="ko-KR" sz="2000" dirty="0"/>
              <a:t>32</a:t>
            </a:r>
            <a:r>
              <a:rPr lang="ko-KR" altLang="en-US" sz="2000" dirty="0"/>
              <a:t>비트 실수 </a:t>
            </a:r>
            <a:r>
              <a:rPr lang="ko-KR" altLang="en-US" sz="2000" dirty="0" err="1"/>
              <a:t>맵에</a:t>
            </a:r>
            <a:r>
              <a:rPr lang="ko-KR" altLang="en-US" sz="2000" dirty="0"/>
              <a:t> 저장하도록 지시하며</a:t>
            </a:r>
            <a:r>
              <a:rPr lang="en-US" altLang="ko-KR" sz="2000" dirty="0"/>
              <a:t>, </a:t>
            </a:r>
            <a:r>
              <a:rPr lang="ko-KR" altLang="en-US" sz="2000" dirty="0"/>
              <a:t>세</a:t>
            </a:r>
            <a:r>
              <a:rPr lang="en-US" altLang="ko-KR" sz="2000" dirty="0"/>
              <a:t>, </a:t>
            </a:r>
            <a:r>
              <a:rPr lang="ko-KR" altLang="en-US" sz="2000" dirty="0"/>
              <a:t>네 번째 인수는 </a:t>
            </a:r>
            <a:r>
              <a:rPr lang="en-US" altLang="ko-KR" sz="2000" dirty="0"/>
              <a:t>x </a:t>
            </a:r>
            <a:r>
              <a:rPr lang="ko-KR" altLang="en-US" sz="2000" dirty="0"/>
              <a:t>방향 연산자를 사용하도록 지시한다</a:t>
            </a:r>
            <a:r>
              <a:rPr lang="en-US" altLang="ko-KR" sz="2000" dirty="0"/>
              <a:t>. 1</a:t>
            </a:r>
            <a:r>
              <a:rPr lang="ko-KR" altLang="en-US" sz="2000" dirty="0"/>
              <a:t>과 </a:t>
            </a:r>
            <a:r>
              <a:rPr lang="en-US" altLang="ko-KR" sz="2000" dirty="0"/>
              <a:t>0</a:t>
            </a:r>
            <a:r>
              <a:rPr lang="ko-KR" altLang="en-US" sz="2000" dirty="0"/>
              <a:t>의 위치를 바꿀 경우 </a:t>
            </a:r>
            <a:r>
              <a:rPr lang="en-US" altLang="ko-KR" sz="2000" dirty="0"/>
              <a:t>y </a:t>
            </a:r>
            <a:r>
              <a:rPr lang="ko-KR" altLang="en-US" sz="2000" dirty="0"/>
              <a:t>방향 연산자를 사용한다</a:t>
            </a:r>
            <a:r>
              <a:rPr lang="en-US" altLang="ko-KR" sz="2000" dirty="0"/>
              <a:t>. </a:t>
            </a:r>
            <a:r>
              <a:rPr lang="ko-KR" altLang="en-US" sz="2000" dirty="0"/>
              <a:t>마지막 인수는 </a:t>
            </a:r>
            <a:r>
              <a:rPr lang="en-US" altLang="ko-KR" sz="2000" dirty="0"/>
              <a:t>3 * 3 </a:t>
            </a:r>
            <a:r>
              <a:rPr lang="ko-KR" altLang="en-US" sz="2000" dirty="0"/>
              <a:t>크기를 사용하도록 지정한다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EFC28-F0F6-BDC8-3F9D-265910042A03}"/>
              </a:ext>
            </a:extLst>
          </p:cNvPr>
          <p:cNvSpPr txBox="1"/>
          <p:nvPr/>
        </p:nvSpPr>
        <p:spPr>
          <a:xfrm>
            <a:off x="602188" y="1898185"/>
            <a:ext cx="5493812" cy="3477875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cv2.imread('dark.jpg’)</a:t>
            </a:r>
          </a:p>
          <a:p>
            <a:r>
              <a:rPr lang="en-US" altLang="ko-KR" sz="2000" dirty="0"/>
              <a:t>gray = cv2.cvtColor(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cv2.COLOR_BGR2GRAY)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gradx</a:t>
            </a:r>
            <a:r>
              <a:rPr lang="en-US" altLang="ko-KR" sz="2000" dirty="0"/>
              <a:t> = cv2.Sobel(gray, cv2.CV_32F, 1, 0, </a:t>
            </a:r>
            <a:r>
              <a:rPr lang="en-US" altLang="ko-KR" sz="2000" dirty="0" err="1"/>
              <a:t>ksize</a:t>
            </a:r>
            <a:r>
              <a:rPr lang="en-US" altLang="ko-KR" sz="2000" dirty="0"/>
              <a:t> = 3)</a:t>
            </a:r>
          </a:p>
          <a:p>
            <a:r>
              <a:rPr lang="en-US" altLang="ko-KR" sz="2000" dirty="0" err="1"/>
              <a:t>grady</a:t>
            </a:r>
            <a:r>
              <a:rPr lang="en-US" altLang="ko-KR" sz="2000" dirty="0"/>
              <a:t> = cv2.Sobel(gray, cv2.CV_32F, 0, 1, </a:t>
            </a:r>
            <a:r>
              <a:rPr lang="en-US" altLang="ko-KR" sz="2000" dirty="0" err="1"/>
              <a:t>ksize</a:t>
            </a:r>
            <a:r>
              <a:rPr lang="en-US" altLang="ko-KR" sz="2000" dirty="0"/>
              <a:t> = 3)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sobelx</a:t>
            </a:r>
            <a:r>
              <a:rPr lang="en-US" altLang="ko-KR" sz="2000" dirty="0"/>
              <a:t> = cv2.convertScaleAbs(</a:t>
            </a:r>
            <a:r>
              <a:rPr lang="en-US" altLang="ko-KR" sz="2000" dirty="0" err="1"/>
              <a:t>gradx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sobely</a:t>
            </a:r>
            <a:r>
              <a:rPr lang="en-US" altLang="ko-KR" sz="2000" dirty="0"/>
              <a:t> = cv2.convertScaleAbs(</a:t>
            </a:r>
            <a:r>
              <a:rPr lang="en-US" altLang="ko-KR" sz="2000" dirty="0" err="1"/>
              <a:t>grady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edge_strength</a:t>
            </a:r>
            <a:r>
              <a:rPr lang="en-US" altLang="ko-KR" sz="2000" dirty="0"/>
              <a:t> = cv2.addWeighted(</a:t>
            </a:r>
            <a:r>
              <a:rPr lang="en-US" altLang="ko-KR" sz="2000" dirty="0" err="1"/>
              <a:t>sobelx</a:t>
            </a:r>
            <a:r>
              <a:rPr lang="en-US" altLang="ko-KR" sz="2000" dirty="0"/>
              <a:t>, 0.5, </a:t>
            </a:r>
            <a:r>
              <a:rPr lang="en-US" altLang="ko-KR" sz="2000" dirty="0" err="1"/>
              <a:t>sobely</a:t>
            </a:r>
            <a:r>
              <a:rPr lang="en-US" altLang="ko-KR" sz="2000" dirty="0"/>
              <a:t>, 0.5, 0)</a:t>
            </a:r>
          </a:p>
        </p:txBody>
      </p:sp>
    </p:spTree>
    <p:extLst>
      <p:ext uri="{BB962C8B-B14F-4D97-AF65-F5344CB8AC3E}">
        <p14:creationId xmlns:p14="http://schemas.microsoft.com/office/powerpoint/2010/main" val="901002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 검출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F8CC2-8A9E-0293-892B-B91F4E52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291498"/>
            <a:ext cx="5256207" cy="4692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37D6B0-121E-7316-3DF8-12BC2CB7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83" y="1167739"/>
            <a:ext cx="2712877" cy="2043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72267-6C4B-F9E0-F960-61AD548ACFAA}"/>
              </a:ext>
            </a:extLst>
          </p:cNvPr>
          <p:cNvSpPr txBox="1"/>
          <p:nvPr/>
        </p:nvSpPr>
        <p:spPr>
          <a:xfrm>
            <a:off x="5892643" y="3245576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original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E975E9-14E9-E098-49CE-EBE5B226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479" y="1163472"/>
            <a:ext cx="2712878" cy="2047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392C7-C34D-554C-E5EE-7949F22BA870}"/>
              </a:ext>
            </a:extLst>
          </p:cNvPr>
          <p:cNvSpPr txBox="1"/>
          <p:nvPr/>
        </p:nvSpPr>
        <p:spPr>
          <a:xfrm>
            <a:off x="9029479" y="3245576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 err="1"/>
              <a:t>sobelx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BFE8B1-BD51-8614-2320-8AFD11FDB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83" y="3772416"/>
            <a:ext cx="2712877" cy="2060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DA2FBA-5596-B113-5ED1-610496F76FEF}"/>
              </a:ext>
            </a:extLst>
          </p:cNvPr>
          <p:cNvSpPr txBox="1"/>
          <p:nvPr/>
        </p:nvSpPr>
        <p:spPr>
          <a:xfrm>
            <a:off x="5892643" y="5833295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 err="1"/>
              <a:t>sobely</a:t>
            </a:r>
            <a:endParaRPr lang="en-US" altLang="ko-KR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5E568E-8005-83E0-AAB4-6596BBE5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479" y="3772416"/>
            <a:ext cx="2712877" cy="2043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9AC280-A972-3720-8B1B-FD2C6F73C6F8}"/>
              </a:ext>
            </a:extLst>
          </p:cNvPr>
          <p:cNvSpPr txBox="1"/>
          <p:nvPr/>
        </p:nvSpPr>
        <p:spPr>
          <a:xfrm>
            <a:off x="9029479" y="5833295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 err="1"/>
              <a:t>edge_strength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78445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캐니 에지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096000" y="1039743"/>
            <a:ext cx="50561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비최대</a:t>
            </a:r>
            <a:r>
              <a:rPr lang="ko-KR" altLang="en-US" sz="2200" b="1" dirty="0"/>
              <a:t> 억제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에지 방향에 수직인 두 이웃 화소의 에지 강도가 자신보다 작으면 </a:t>
            </a:r>
            <a:r>
              <a:rPr lang="ko-KR" altLang="en-US" sz="2000" b="1" dirty="0" err="1"/>
              <a:t>에지로</a:t>
            </a:r>
            <a:r>
              <a:rPr lang="ko-KR" altLang="en-US" sz="2000" b="1" dirty="0"/>
              <a:t> 살아남고</a:t>
            </a:r>
            <a:r>
              <a:rPr lang="ko-KR" altLang="en-US" sz="2000" dirty="0"/>
              <a:t> 그렇지 않으면 </a:t>
            </a:r>
            <a:r>
              <a:rPr lang="ko-KR" altLang="en-US" sz="2000" b="1" dirty="0"/>
              <a:t>에지 아닌 화소로 </a:t>
            </a:r>
            <a:r>
              <a:rPr lang="ko-KR" altLang="en-US" sz="2000" dirty="0"/>
              <a:t>바뀐다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두 이웃 화소와 비교해 자신이 최대가 아니면 억제된다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캐니 알고리즘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거짓 긍정을 줄이기 위해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이력 </a:t>
            </a:r>
            <a:r>
              <a:rPr lang="ko-KR" altLang="en-US" sz="2000" dirty="0" err="1"/>
              <a:t>임곗값을</a:t>
            </a:r>
            <a:r>
              <a:rPr lang="ko-KR" altLang="en-US" sz="2000" dirty="0"/>
              <a:t> 이용한 에지 추적을 추가로 적용한다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거짓 긍정</a:t>
            </a:r>
            <a:r>
              <a:rPr lang="ko-KR" altLang="en-US" sz="2000" dirty="0"/>
              <a:t>이란 실제 에지가 아닌데 </a:t>
            </a:r>
            <a:r>
              <a:rPr lang="ko-KR" altLang="en-US" sz="2000" dirty="0" err="1"/>
              <a:t>에지로</a:t>
            </a:r>
            <a:r>
              <a:rPr lang="ko-KR" altLang="en-US" sz="2000" dirty="0"/>
              <a:t> 검출된 화소를 뜻한다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추적은 실제 </a:t>
            </a:r>
            <a:r>
              <a:rPr lang="ko-KR" altLang="en-US" sz="2000" dirty="0" err="1"/>
              <a:t>에지일</a:t>
            </a:r>
            <a:r>
              <a:rPr lang="ko-KR" altLang="en-US" sz="2000" dirty="0"/>
              <a:t> 가능성이 높은 곳에서 시작하며 이후 추적은 </a:t>
            </a:r>
            <a:r>
              <a:rPr lang="ko-KR" altLang="en-US" sz="2000" dirty="0" err="1"/>
              <a:t>임곗값을</a:t>
            </a:r>
            <a:r>
              <a:rPr lang="ko-KR" altLang="en-US" sz="2000" dirty="0"/>
              <a:t> 넘는 </a:t>
            </a:r>
            <a:r>
              <a:rPr lang="ko-KR" altLang="en-US" sz="2000" dirty="0" err="1"/>
              <a:t>에지를</a:t>
            </a:r>
            <a:r>
              <a:rPr lang="ko-KR" altLang="en-US" sz="2000" dirty="0"/>
              <a:t> 대상으로 진행한다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09D458-657A-280D-FD70-ABA4FFD7E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5095"/>
              </p:ext>
            </p:extLst>
          </p:nvPr>
        </p:nvGraphicFramePr>
        <p:xfrm>
          <a:off x="1422400" y="1929954"/>
          <a:ext cx="1381761" cy="140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87">
                  <a:extLst>
                    <a:ext uri="{9D8B030D-6E8A-4147-A177-3AD203B41FA5}">
                      <a16:colId xmlns:a16="http://schemas.microsoft.com/office/drawing/2014/main" val="4095524289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654888311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452836941"/>
                    </a:ext>
                  </a:extLst>
                </a:gridCol>
              </a:tblGrid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49635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0930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16989" marR="116989" marT="58495" marB="58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57065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DC288E-0A82-6EBF-3CB5-D853E9A11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44959"/>
              </p:ext>
            </p:extLst>
          </p:nvPr>
        </p:nvGraphicFramePr>
        <p:xfrm>
          <a:off x="3281680" y="1929954"/>
          <a:ext cx="1381761" cy="140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87">
                  <a:extLst>
                    <a:ext uri="{9D8B030D-6E8A-4147-A177-3AD203B41FA5}">
                      <a16:colId xmlns:a16="http://schemas.microsoft.com/office/drawing/2014/main" val="4095524289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654888311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452836941"/>
                    </a:ext>
                  </a:extLst>
                </a:gridCol>
              </a:tblGrid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49635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0930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16989" marR="116989" marT="58495" marB="58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57065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625CFE-D75E-B795-D657-410B74919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79961"/>
              </p:ext>
            </p:extLst>
          </p:nvPr>
        </p:nvGraphicFramePr>
        <p:xfrm>
          <a:off x="1422400" y="3768019"/>
          <a:ext cx="1381761" cy="140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87">
                  <a:extLst>
                    <a:ext uri="{9D8B030D-6E8A-4147-A177-3AD203B41FA5}">
                      <a16:colId xmlns:a16="http://schemas.microsoft.com/office/drawing/2014/main" val="4095524289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654888311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452836941"/>
                    </a:ext>
                  </a:extLst>
                </a:gridCol>
              </a:tblGrid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49635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0930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16989" marR="116989" marT="58495" marB="58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57065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477DE0-A131-D1E4-B0C0-D5E6F541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673043"/>
              </p:ext>
            </p:extLst>
          </p:nvPr>
        </p:nvGraphicFramePr>
        <p:xfrm>
          <a:off x="3281680" y="3768019"/>
          <a:ext cx="1381761" cy="140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87">
                  <a:extLst>
                    <a:ext uri="{9D8B030D-6E8A-4147-A177-3AD203B41FA5}">
                      <a16:colId xmlns:a16="http://schemas.microsoft.com/office/drawing/2014/main" val="4095524289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654888311"/>
                    </a:ext>
                  </a:extLst>
                </a:gridCol>
                <a:gridCol w="460587">
                  <a:extLst>
                    <a:ext uri="{9D8B030D-6E8A-4147-A177-3AD203B41FA5}">
                      <a16:colId xmlns:a16="http://schemas.microsoft.com/office/drawing/2014/main" val="452836941"/>
                    </a:ext>
                  </a:extLst>
                </a:gridCol>
              </a:tblGrid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49635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50930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16989" marR="116989" marT="58495" marB="58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89" marR="116989" marT="58495" marB="58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570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03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캐니 에지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289040" y="2613392"/>
            <a:ext cx="5056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이력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임곗값이</a:t>
            </a:r>
            <a:r>
              <a:rPr lang="ko-KR" altLang="en-US" sz="2000" dirty="0"/>
              <a:t> 높으면 더욱 확실한</a:t>
            </a:r>
            <a:r>
              <a:rPr lang="en-US" altLang="ko-KR" sz="2000" dirty="0"/>
              <a:t>, </a:t>
            </a:r>
            <a:r>
              <a:rPr lang="ko-KR" altLang="en-US" sz="2000" dirty="0"/>
              <a:t>에지 강도가 큰 화소만 추적하기 때문에 더 적은 에지가 발생한다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이력 </a:t>
            </a:r>
            <a:r>
              <a:rPr lang="ko-KR" altLang="en-US" sz="2000" dirty="0" err="1"/>
              <a:t>임곗값을</a:t>
            </a:r>
            <a:r>
              <a:rPr lang="ko-KR" altLang="en-US" sz="2000" dirty="0"/>
              <a:t> 낮게 설정한 경우엔 잡음 에지가 많이 발생한다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4FAF6-DA2F-CE60-1BE5-3C40A9126940}"/>
              </a:ext>
            </a:extLst>
          </p:cNvPr>
          <p:cNvSpPr txBox="1"/>
          <p:nvPr/>
        </p:nvSpPr>
        <p:spPr>
          <a:xfrm>
            <a:off x="480268" y="2613392"/>
            <a:ext cx="5615732" cy="163121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cv2.imread(‘soccer.jpg’)</a:t>
            </a:r>
          </a:p>
          <a:p>
            <a:r>
              <a:rPr lang="en-US" altLang="ko-KR" sz="2000" dirty="0"/>
              <a:t>Gray = cv2.cvtColor(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cv2.COLOR_BGR2GRAY)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Canny1 = cv2.Canny(gray,50,150)</a:t>
            </a:r>
          </a:p>
          <a:p>
            <a:r>
              <a:rPr lang="en-US" altLang="ko-KR" sz="2000" dirty="0"/>
              <a:t>Canny2 = cv2.Canny(gray,100,200)</a:t>
            </a:r>
          </a:p>
        </p:txBody>
      </p:sp>
    </p:spTree>
    <p:extLst>
      <p:ext uri="{BB962C8B-B14F-4D97-AF65-F5344CB8AC3E}">
        <p14:creationId xmlns:p14="http://schemas.microsoft.com/office/powerpoint/2010/main" val="3837283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캐니 에지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69F6A-AF72-5F4C-1B9D-401B80FA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96" y="1542349"/>
            <a:ext cx="5211524" cy="4305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D64E08-DC91-4EA7-4FE8-04543686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2960"/>
            <a:ext cx="1741478" cy="2672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7F65B1-505F-E71D-C724-D6C34262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159" y="2092961"/>
            <a:ext cx="1694878" cy="2672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FC7B37-7693-2D9A-6F5B-CEF508768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718" y="2116704"/>
            <a:ext cx="1694879" cy="2660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6455AA-0B5A-5CBD-674E-0940C0F8A3EA}"/>
              </a:ext>
            </a:extLst>
          </p:cNvPr>
          <p:cNvSpPr txBox="1"/>
          <p:nvPr/>
        </p:nvSpPr>
        <p:spPr>
          <a:xfrm>
            <a:off x="6034881" y="4777054"/>
            <a:ext cx="12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B4CD8-156F-5529-5120-5DC7630282CC}"/>
              </a:ext>
            </a:extLst>
          </p:cNvPr>
          <p:cNvSpPr txBox="1"/>
          <p:nvPr/>
        </p:nvSpPr>
        <p:spPr>
          <a:xfrm>
            <a:off x="8020359" y="4777054"/>
            <a:ext cx="12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Canny1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92494-7EA4-210C-4C4A-A750F3A503F5}"/>
              </a:ext>
            </a:extLst>
          </p:cNvPr>
          <p:cNvSpPr txBox="1"/>
          <p:nvPr/>
        </p:nvSpPr>
        <p:spPr>
          <a:xfrm>
            <a:off x="9938758" y="4765040"/>
            <a:ext cx="12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Canny2</a:t>
            </a:r>
          </a:p>
        </p:txBody>
      </p:sp>
    </p:spTree>
    <p:extLst>
      <p:ext uri="{BB962C8B-B14F-4D97-AF65-F5344CB8AC3E}">
        <p14:creationId xmlns:p14="http://schemas.microsoft.com/office/powerpoint/2010/main" val="641726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285409" y="2613392"/>
            <a:ext cx="5056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에지 </a:t>
            </a:r>
            <a:r>
              <a:rPr lang="ko-KR" altLang="en-US" sz="2000" dirty="0" err="1"/>
              <a:t>맵에서</a:t>
            </a:r>
            <a:r>
              <a:rPr lang="ko-KR" altLang="en-US" sz="2000" dirty="0"/>
              <a:t> 에지 화소는 </a:t>
            </a:r>
            <a:r>
              <a:rPr lang="en-US" altLang="ko-KR" sz="2000" dirty="0"/>
              <a:t>1, </a:t>
            </a:r>
            <a:r>
              <a:rPr lang="ko-KR" altLang="en-US" sz="2000" dirty="0"/>
              <a:t>에지가 아닌 화소는 </a:t>
            </a:r>
            <a:r>
              <a:rPr lang="en-US" altLang="ko-KR" sz="2000" dirty="0"/>
              <a:t>0</a:t>
            </a:r>
            <a:r>
              <a:rPr lang="ko-KR" altLang="en-US" sz="2000" dirty="0"/>
              <a:t>으로 표시한다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2669F9E-CC5F-F181-E32D-EAB9AE05F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26183"/>
              </p:ext>
            </p:extLst>
          </p:nvPr>
        </p:nvGraphicFramePr>
        <p:xfrm>
          <a:off x="1452880" y="2314786"/>
          <a:ext cx="252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6555729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503357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38579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861156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78407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12359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8437928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767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876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7077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8674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6251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644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5485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9A722D-143F-A692-A2FD-497DDCA8F0C9}"/>
              </a:ext>
            </a:extLst>
          </p:cNvPr>
          <p:cNvSpPr txBox="1"/>
          <p:nvPr/>
        </p:nvSpPr>
        <p:spPr>
          <a:xfrm>
            <a:off x="1463040" y="1914676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0    1    2    3    4    5    6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12866-A80C-108F-0821-93B37B39812A}"/>
              </a:ext>
            </a:extLst>
          </p:cNvPr>
          <p:cNvSpPr txBox="1"/>
          <p:nvPr/>
        </p:nvSpPr>
        <p:spPr>
          <a:xfrm>
            <a:off x="1127760" y="2355426"/>
            <a:ext cx="314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0</a:t>
            </a:r>
          </a:p>
          <a:p>
            <a:endParaRPr lang="en-US" altLang="ko-KR" sz="300" dirty="0"/>
          </a:p>
          <a:p>
            <a:r>
              <a:rPr lang="en-US" altLang="ko-KR" sz="2000" dirty="0"/>
              <a:t>1</a:t>
            </a:r>
          </a:p>
          <a:p>
            <a:endParaRPr lang="en-US" altLang="ko-KR" sz="300" dirty="0"/>
          </a:p>
          <a:p>
            <a:r>
              <a:rPr lang="en-US" altLang="ko-KR" sz="2000" dirty="0"/>
              <a:t>2</a:t>
            </a:r>
          </a:p>
          <a:p>
            <a:endParaRPr lang="en-US" altLang="ko-KR" sz="300" dirty="0"/>
          </a:p>
          <a:p>
            <a:r>
              <a:rPr lang="en-US" altLang="ko-KR" sz="2000" dirty="0"/>
              <a:t>3</a:t>
            </a:r>
          </a:p>
          <a:p>
            <a:endParaRPr lang="en-US" altLang="ko-KR" sz="300" dirty="0"/>
          </a:p>
          <a:p>
            <a:r>
              <a:rPr lang="en-US" altLang="ko-KR" sz="2000" dirty="0"/>
              <a:t>4</a:t>
            </a:r>
          </a:p>
          <a:p>
            <a:endParaRPr lang="en-US" altLang="ko-KR" sz="300" dirty="0"/>
          </a:p>
          <a:p>
            <a:r>
              <a:rPr lang="en-US" altLang="ko-KR" sz="2000" dirty="0"/>
              <a:t>5</a:t>
            </a:r>
          </a:p>
          <a:p>
            <a:endParaRPr lang="en-US" altLang="ko-KR" sz="300" dirty="0"/>
          </a:p>
          <a:p>
            <a:r>
              <a:rPr lang="en-US" altLang="ko-KR" sz="20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714AB-E374-8F1F-9DA8-040AA2621EE9}"/>
              </a:ext>
            </a:extLst>
          </p:cNvPr>
          <p:cNvSpPr txBox="1"/>
          <p:nvPr/>
        </p:nvSpPr>
        <p:spPr>
          <a:xfrm>
            <a:off x="1127760" y="5090550"/>
            <a:ext cx="415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경계선</a:t>
            </a:r>
            <a:r>
              <a:rPr lang="en-US" altLang="ko-KR" b="1" dirty="0"/>
              <a:t> </a:t>
            </a:r>
            <a:r>
              <a:rPr lang="en-US" altLang="ko-KR" dirty="0"/>
              <a:t>(1,2)(2,1)(3,1)(4,1)(5,2)(5,3)(4,4)</a:t>
            </a:r>
          </a:p>
        </p:txBody>
      </p:sp>
    </p:spTree>
    <p:extLst>
      <p:ext uri="{BB962C8B-B14F-4D97-AF65-F5344CB8AC3E}">
        <p14:creationId xmlns:p14="http://schemas.microsoft.com/office/powerpoint/2010/main" val="1115305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285409" y="2613392"/>
            <a:ext cx="5056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Canny </a:t>
            </a:r>
            <a:r>
              <a:rPr lang="ko-KR" altLang="en-US" sz="2000" dirty="0"/>
              <a:t>함수로</a:t>
            </a:r>
            <a:r>
              <a:rPr lang="en-US" altLang="ko-KR" sz="2000" dirty="0"/>
              <a:t> </a:t>
            </a:r>
            <a:r>
              <a:rPr lang="ko-KR" altLang="en-US" sz="2000" dirty="0"/>
              <a:t>우선 에지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구한다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findContours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통해 경계선을 찾는데 검출된 경계선을 </a:t>
            </a:r>
            <a:r>
              <a:rPr lang="en-US" altLang="ko-KR" sz="2000" dirty="0"/>
              <a:t>contour</a:t>
            </a:r>
            <a:r>
              <a:rPr lang="ko-KR" altLang="en-US" sz="2000" dirty="0"/>
              <a:t>에 저장하고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hierachy</a:t>
            </a:r>
            <a:r>
              <a:rPr lang="ko-KR" altLang="en-US" sz="2000" dirty="0"/>
              <a:t>에는 경계선의 계층 구조를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C9B50-FF5F-3D20-5FF1-B33065DCC74A}"/>
              </a:ext>
            </a:extLst>
          </p:cNvPr>
          <p:cNvSpPr txBox="1"/>
          <p:nvPr/>
        </p:nvSpPr>
        <p:spPr>
          <a:xfrm>
            <a:off x="480268" y="1709152"/>
            <a:ext cx="5307301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cv2.imread(‘soccer.jpg’)</a:t>
            </a:r>
          </a:p>
          <a:p>
            <a:r>
              <a:rPr lang="en-US" altLang="ko-KR" sz="2000" dirty="0"/>
              <a:t>Gray = cv2.cvtColor(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cv2.COLOR_BGR2GRAY)</a:t>
            </a:r>
          </a:p>
          <a:p>
            <a:r>
              <a:rPr lang="en-US" altLang="ko-KR" sz="2000" dirty="0"/>
              <a:t>Canny = cv2.Canny(gray,100,200)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3EB8C-969E-50C2-FEE2-89609748493F}"/>
              </a:ext>
            </a:extLst>
          </p:cNvPr>
          <p:cNvSpPr txBox="1"/>
          <p:nvPr/>
        </p:nvSpPr>
        <p:spPr>
          <a:xfrm>
            <a:off x="480268" y="3009632"/>
            <a:ext cx="5307301" cy="286232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Contour,</a:t>
            </a:r>
            <a:r>
              <a:rPr lang="ko-KR" altLang="en-US" sz="2000" dirty="0"/>
              <a:t> </a:t>
            </a:r>
            <a:r>
              <a:rPr lang="en-US" altLang="ko-KR" sz="2000" dirty="0"/>
              <a:t>hierarchy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cv2.findContours(canny,</a:t>
            </a:r>
            <a:r>
              <a:rPr lang="ko-KR" altLang="en-US" sz="2000" dirty="0"/>
              <a:t> </a:t>
            </a:r>
            <a:r>
              <a:rPr lang="en-US" altLang="ko-KR" sz="2000" dirty="0"/>
              <a:t>cv2.RETR_LIST,</a:t>
            </a:r>
            <a:r>
              <a:rPr lang="ko-KR" altLang="en-US" sz="2000" dirty="0"/>
              <a:t> </a:t>
            </a:r>
            <a:r>
              <a:rPr lang="en-US" altLang="ko-KR" sz="2000" dirty="0"/>
              <a:t>cv2.CHAIN_APPROX_NONE)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Lcontour</a:t>
            </a:r>
            <a:r>
              <a:rPr lang="en-US" altLang="ko-KR" sz="2000" dirty="0"/>
              <a:t> = []</a:t>
            </a:r>
          </a:p>
          <a:p>
            <a:r>
              <a:rPr lang="en-US" altLang="ko-KR" sz="2000" dirty="0"/>
              <a:t>For I in range(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(contour)):</a:t>
            </a:r>
          </a:p>
          <a:p>
            <a:r>
              <a:rPr lang="en-US" altLang="ko-KR" sz="2000" dirty="0"/>
              <a:t>	if contour[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].shape[0] &gt; 100:</a:t>
            </a:r>
          </a:p>
          <a:p>
            <a:r>
              <a:rPr lang="en-US" altLang="ko-KR" sz="2000" dirty="0"/>
              <a:t>		</a:t>
            </a:r>
            <a:r>
              <a:rPr lang="en-US" altLang="ko-KR" sz="2000" dirty="0" err="1"/>
              <a:t>lcontour.append</a:t>
            </a:r>
            <a:r>
              <a:rPr lang="en-US" altLang="ko-KR" sz="2000" dirty="0"/>
              <a:t>(contour[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Cv2.drawContours(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lcontour</a:t>
            </a:r>
            <a:r>
              <a:rPr lang="en-US" altLang="ko-KR" sz="2000" dirty="0"/>
              <a:t>, -1, (0,255,0), 3)</a:t>
            </a:r>
          </a:p>
        </p:txBody>
      </p:sp>
    </p:spTree>
    <p:extLst>
      <p:ext uri="{BB962C8B-B14F-4D97-AF65-F5344CB8AC3E}">
        <p14:creationId xmlns:p14="http://schemas.microsoft.com/office/powerpoint/2010/main" val="1440380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9223B-8094-BC1C-F8B3-95021295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181796"/>
            <a:ext cx="6704618" cy="4677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416CD8-6472-D18E-08E5-4A494A2D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71" y="1620779"/>
            <a:ext cx="2191489" cy="3398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13C8DF-B1CF-B703-302B-0D5E05EF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576" y="1620779"/>
            <a:ext cx="2125913" cy="3373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8D316-DD0A-1ECE-D12B-18E4DDB1CD95}"/>
              </a:ext>
            </a:extLst>
          </p:cNvPr>
          <p:cNvSpPr txBox="1"/>
          <p:nvPr/>
        </p:nvSpPr>
        <p:spPr>
          <a:xfrm>
            <a:off x="7265606" y="4994073"/>
            <a:ext cx="12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B136B-BA2C-C97C-32E9-9E5891439CDC}"/>
              </a:ext>
            </a:extLst>
          </p:cNvPr>
          <p:cNvSpPr txBox="1"/>
          <p:nvPr/>
        </p:nvSpPr>
        <p:spPr>
          <a:xfrm>
            <a:off x="9697576" y="4994073"/>
            <a:ext cx="12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924079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6751630" y="1192022"/>
                <a:ext cx="5056169" cy="502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/>
                  <a:t>a</a:t>
                </a:r>
                <a:r>
                  <a:rPr lang="ko-KR" altLang="en-US" sz="2000" dirty="0"/>
                  <a:t>에서의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좌표 </a:t>
                </a:r>
                <a:r>
                  <a:rPr lang="en-US" altLang="ko-KR" sz="2000" dirty="0"/>
                  <a:t>(1,3)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(3,1)</a:t>
                </a:r>
                <a:r>
                  <a:rPr lang="ko-KR" altLang="en-US" sz="2000" dirty="0"/>
                  <a:t>을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000" dirty="0"/>
                  <a:t>에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대입하여 그 식에서 </a:t>
                </a:r>
                <a:r>
                  <a:rPr lang="en-US" altLang="ko-KR" sz="2000" dirty="0"/>
                  <a:t>b</a:t>
                </a:r>
                <a:r>
                  <a:rPr lang="ko-KR" altLang="en-US" sz="2000" dirty="0"/>
                  <a:t>와 </a:t>
                </a:r>
                <a:r>
                  <a:rPr lang="en-US" altLang="ko-KR" sz="2000" dirty="0"/>
                  <a:t>a</a:t>
                </a:r>
                <a:r>
                  <a:rPr lang="ko-KR" altLang="en-US" sz="2000" dirty="0"/>
                  <a:t>을 변수로 간주하면 </a:t>
                </a:r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/>
                  <a:t>b</a:t>
                </a:r>
                <a:r>
                  <a:rPr lang="ko-KR" altLang="en-US" sz="2000" dirty="0"/>
                  <a:t>와 같이 새로운 공간 </a:t>
                </a: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a,b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형성된다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/>
                  <a:t>b</a:t>
                </a:r>
                <a:r>
                  <a:rPr lang="ko-KR" altLang="en-US" sz="2000" dirty="0"/>
                  <a:t>에서 두 직선이 만나는 점 </a:t>
                </a:r>
                <a:r>
                  <a:rPr lang="en-US" altLang="ko-KR" sz="2000" dirty="0"/>
                  <a:t>(-1,4)</a:t>
                </a:r>
                <a:r>
                  <a:rPr lang="ko-KR" altLang="en-US" sz="2000" dirty="0"/>
                  <a:t>는 원래 공간에서 직선의 기울기와 </a:t>
                </a:r>
                <a:r>
                  <a:rPr lang="en-US" altLang="ko-KR" sz="2000" dirty="0"/>
                  <a:t>y</a:t>
                </a:r>
                <a:r>
                  <a:rPr lang="ko-KR" altLang="en-US" sz="2000" dirty="0"/>
                  <a:t>절편이다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그러므로 </a:t>
                </a:r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/>
                  <a:t>a</a:t>
                </a:r>
                <a:r>
                  <a:rPr lang="ko-KR" altLang="en-US" sz="2000" dirty="0"/>
                  <a:t>에서의 직선 방정식은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다</m:t>
                    </m:r>
                  </m:oMath>
                </a14:m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a,b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공간에서 두 직선이 만나는 점은 </a:t>
                </a:r>
                <a:r>
                  <a:rPr lang="ko-KR" altLang="en-US" sz="2000" b="1" dirty="0"/>
                  <a:t>투표</a:t>
                </a:r>
                <a:r>
                  <a:rPr lang="ko-KR" altLang="en-US" sz="2000" dirty="0"/>
                  <a:t>로 알아낸다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직선은 자신이 지나는 점에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만큼씩 투표를 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/>
                  <a:t>b</a:t>
                </a:r>
                <a:r>
                  <a:rPr lang="ko-KR" altLang="en-US" sz="2000" dirty="0"/>
                  <a:t>의 경우 직선이 지나지 않는 곳은 </a:t>
                </a:r>
                <a:r>
                  <a:rPr lang="en-US" altLang="ko-KR" sz="2000" dirty="0"/>
                  <a:t>0, </a:t>
                </a:r>
                <a:r>
                  <a:rPr lang="ko-KR" altLang="en-US" sz="2000" dirty="0"/>
                  <a:t>지나는 곳은 </a:t>
                </a:r>
                <a:r>
                  <a:rPr lang="en-US" altLang="ko-KR" sz="2000" dirty="0"/>
                  <a:t>1, </a:t>
                </a:r>
                <a:r>
                  <a:rPr lang="ko-KR" altLang="en-US" sz="2000" dirty="0"/>
                  <a:t>두 직선이 지나는 곳은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표를 받는다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630" y="1192022"/>
                <a:ext cx="5056169" cy="5022593"/>
              </a:xfrm>
              <a:prstGeom prst="rect">
                <a:avLst/>
              </a:prstGeom>
              <a:blipFill>
                <a:blip r:embed="rId2"/>
                <a:stretch>
                  <a:fillRect l="-1086" t="-972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29DBD5-6A95-1C87-55A5-D9CF8247A00A}"/>
              </a:ext>
            </a:extLst>
          </p:cNvPr>
          <p:cNvGrpSpPr/>
          <p:nvPr/>
        </p:nvGrpSpPr>
        <p:grpSpPr>
          <a:xfrm>
            <a:off x="609600" y="4897120"/>
            <a:ext cx="2611120" cy="233680"/>
            <a:chOff x="609600" y="4897120"/>
            <a:chExt cx="2611120" cy="23368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40A64E0-E6AD-49E9-B711-35E126B8AA4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15160" y="3591560"/>
              <a:ext cx="0" cy="2611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ADDCBE9-14E7-29CE-D885-F75FE4F5203D}"/>
                </a:ext>
              </a:extLst>
            </p:cNvPr>
            <p:cNvCxnSpPr/>
            <p:nvPr/>
          </p:nvCxnSpPr>
          <p:spPr>
            <a:xfrm>
              <a:off x="96520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C3D4-4F68-FAB7-5CF4-E77458E73C01}"/>
                </a:ext>
              </a:extLst>
            </p:cNvPr>
            <p:cNvCxnSpPr/>
            <p:nvPr/>
          </p:nvCxnSpPr>
          <p:spPr>
            <a:xfrm>
              <a:off x="140208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232401E-1ED5-E5BB-622E-A4A92CDF63CF}"/>
                </a:ext>
              </a:extLst>
            </p:cNvPr>
            <p:cNvCxnSpPr/>
            <p:nvPr/>
          </p:nvCxnSpPr>
          <p:spPr>
            <a:xfrm>
              <a:off x="186944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3BCFC5F-8304-3736-F313-9835F5C352ED}"/>
                </a:ext>
              </a:extLst>
            </p:cNvPr>
            <p:cNvCxnSpPr/>
            <p:nvPr/>
          </p:nvCxnSpPr>
          <p:spPr>
            <a:xfrm>
              <a:off x="22961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9E5DCE3-DD53-53C9-1597-DBFF377B7B4E}"/>
                </a:ext>
              </a:extLst>
            </p:cNvPr>
            <p:cNvCxnSpPr/>
            <p:nvPr/>
          </p:nvCxnSpPr>
          <p:spPr>
            <a:xfrm>
              <a:off x="27533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90982D-19ED-C2AE-8544-BE8DF6F2FDF8}"/>
              </a:ext>
            </a:extLst>
          </p:cNvPr>
          <p:cNvGrpSpPr/>
          <p:nvPr/>
        </p:nvGrpSpPr>
        <p:grpSpPr>
          <a:xfrm rot="5400000" flipH="1">
            <a:off x="-790664" y="3474720"/>
            <a:ext cx="2611120" cy="233680"/>
            <a:chOff x="609600" y="4897120"/>
            <a:chExt cx="2611120" cy="233680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C46A832-235C-0316-973B-19CADC321A0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15160" y="3591560"/>
              <a:ext cx="0" cy="2611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25064C8-96D8-DF7D-0758-0227369505A1}"/>
                </a:ext>
              </a:extLst>
            </p:cNvPr>
            <p:cNvCxnSpPr/>
            <p:nvPr/>
          </p:nvCxnSpPr>
          <p:spPr>
            <a:xfrm>
              <a:off x="96520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37FB33-BF50-0648-239D-9F0548222508}"/>
                </a:ext>
              </a:extLst>
            </p:cNvPr>
            <p:cNvCxnSpPr/>
            <p:nvPr/>
          </p:nvCxnSpPr>
          <p:spPr>
            <a:xfrm>
              <a:off x="140208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C860815-8481-E1B8-BCD4-ED96F81D3DDB}"/>
                </a:ext>
              </a:extLst>
            </p:cNvPr>
            <p:cNvCxnSpPr/>
            <p:nvPr/>
          </p:nvCxnSpPr>
          <p:spPr>
            <a:xfrm>
              <a:off x="186944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BD74E0A-6AC5-460E-A99E-88C429850C83}"/>
                </a:ext>
              </a:extLst>
            </p:cNvPr>
            <p:cNvCxnSpPr/>
            <p:nvPr/>
          </p:nvCxnSpPr>
          <p:spPr>
            <a:xfrm>
              <a:off x="22961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C5F182-3F3C-76EA-FDD3-C9E0F89319E1}"/>
                </a:ext>
              </a:extLst>
            </p:cNvPr>
            <p:cNvCxnSpPr/>
            <p:nvPr/>
          </p:nvCxnSpPr>
          <p:spPr>
            <a:xfrm>
              <a:off x="27533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33B1D9-7FB5-6191-9085-EA69525A6207}"/>
              </a:ext>
            </a:extLst>
          </p:cNvPr>
          <p:cNvCxnSpPr>
            <a:cxnSpLocks/>
          </p:cNvCxnSpPr>
          <p:nvPr/>
        </p:nvCxnSpPr>
        <p:spPr>
          <a:xfrm>
            <a:off x="293757" y="2865120"/>
            <a:ext cx="2378323" cy="24587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5F15E63-1D91-A1C3-4635-A5CE5943F9E3}"/>
              </a:ext>
            </a:extLst>
          </p:cNvPr>
          <p:cNvSpPr/>
          <p:nvPr/>
        </p:nvSpPr>
        <p:spPr>
          <a:xfrm>
            <a:off x="965200" y="3561081"/>
            <a:ext cx="142238" cy="1422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C5C205A-5E20-4EC2-ABEC-ECBEF0538695}"/>
              </a:ext>
            </a:extLst>
          </p:cNvPr>
          <p:cNvSpPr/>
          <p:nvPr/>
        </p:nvSpPr>
        <p:spPr>
          <a:xfrm>
            <a:off x="1798321" y="4394203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9F4697-118D-2ECA-3944-6D12A3DAAE43}"/>
              </a:ext>
            </a:extLst>
          </p:cNvPr>
          <p:cNvSpPr txBox="1"/>
          <p:nvPr/>
        </p:nvSpPr>
        <p:spPr>
          <a:xfrm>
            <a:off x="1090322" y="3350263"/>
            <a:ext cx="824838" cy="40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(1,3)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CDB00F-84B2-6361-F6C2-579093413E6C}"/>
              </a:ext>
            </a:extLst>
          </p:cNvPr>
          <p:cNvSpPr txBox="1"/>
          <p:nvPr/>
        </p:nvSpPr>
        <p:spPr>
          <a:xfrm>
            <a:off x="1904061" y="4142742"/>
            <a:ext cx="824838" cy="40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(3,1)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F5300A-BB1D-085D-36E9-DD54D6E85EA3}"/>
              </a:ext>
            </a:extLst>
          </p:cNvPr>
          <p:cNvGrpSpPr/>
          <p:nvPr/>
        </p:nvGrpSpPr>
        <p:grpSpPr>
          <a:xfrm>
            <a:off x="3549832" y="4886960"/>
            <a:ext cx="2611120" cy="233680"/>
            <a:chOff x="609600" y="4897120"/>
            <a:chExt cx="2611120" cy="233680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41A8A8BD-B3D3-0278-EEBB-3FA4EBE25B7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15160" y="3591560"/>
              <a:ext cx="0" cy="2611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1AAC1DC-79B1-80A2-4620-19BD6B12139B}"/>
                </a:ext>
              </a:extLst>
            </p:cNvPr>
            <p:cNvCxnSpPr/>
            <p:nvPr/>
          </p:nvCxnSpPr>
          <p:spPr>
            <a:xfrm>
              <a:off x="96520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B97AC72-75E8-6DC0-A006-7874405762D7}"/>
                </a:ext>
              </a:extLst>
            </p:cNvPr>
            <p:cNvCxnSpPr/>
            <p:nvPr/>
          </p:nvCxnSpPr>
          <p:spPr>
            <a:xfrm>
              <a:off x="140208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A4AEB0E-2A77-646F-EC21-CBCE5485F1C9}"/>
                </a:ext>
              </a:extLst>
            </p:cNvPr>
            <p:cNvCxnSpPr/>
            <p:nvPr/>
          </p:nvCxnSpPr>
          <p:spPr>
            <a:xfrm>
              <a:off x="186944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F264FA0-4021-D3AE-57CA-4287960D399D}"/>
                </a:ext>
              </a:extLst>
            </p:cNvPr>
            <p:cNvCxnSpPr/>
            <p:nvPr/>
          </p:nvCxnSpPr>
          <p:spPr>
            <a:xfrm>
              <a:off x="22961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588DBEB-1482-C7FF-D9F4-004F252F6FE9}"/>
                </a:ext>
              </a:extLst>
            </p:cNvPr>
            <p:cNvCxnSpPr/>
            <p:nvPr/>
          </p:nvCxnSpPr>
          <p:spPr>
            <a:xfrm>
              <a:off x="2753360" y="4897120"/>
              <a:ext cx="0" cy="233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4D7646-B403-9CCF-B152-9CF0663C1CF7}"/>
              </a:ext>
            </a:extLst>
          </p:cNvPr>
          <p:cNvCxnSpPr>
            <a:cxnSpLocks/>
          </p:cNvCxnSpPr>
          <p:nvPr/>
        </p:nvCxnSpPr>
        <p:spPr>
          <a:xfrm flipV="1">
            <a:off x="4335572" y="2275840"/>
            <a:ext cx="0" cy="294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76981BE-8B81-A56B-60F3-2FD3F265DCE3}"/>
              </a:ext>
            </a:extLst>
          </p:cNvPr>
          <p:cNvCxnSpPr/>
          <p:nvPr/>
        </p:nvCxnSpPr>
        <p:spPr>
          <a:xfrm rot="5400000" flipH="1">
            <a:off x="4218732" y="4414520"/>
            <a:ext cx="0" cy="233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E58BF9-5402-566B-73FE-9731BF6E0B8C}"/>
              </a:ext>
            </a:extLst>
          </p:cNvPr>
          <p:cNvCxnSpPr/>
          <p:nvPr/>
        </p:nvCxnSpPr>
        <p:spPr>
          <a:xfrm rot="5400000" flipH="1">
            <a:off x="4218732" y="3977640"/>
            <a:ext cx="0" cy="233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653D34-7B66-B641-A172-68EE672A2D77}"/>
              </a:ext>
            </a:extLst>
          </p:cNvPr>
          <p:cNvCxnSpPr/>
          <p:nvPr/>
        </p:nvCxnSpPr>
        <p:spPr>
          <a:xfrm rot="5400000" flipH="1">
            <a:off x="4218732" y="3510280"/>
            <a:ext cx="0" cy="233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82F02D-0FF5-913A-BEF0-01130FE8654B}"/>
              </a:ext>
            </a:extLst>
          </p:cNvPr>
          <p:cNvCxnSpPr/>
          <p:nvPr/>
        </p:nvCxnSpPr>
        <p:spPr>
          <a:xfrm rot="5400000" flipH="1">
            <a:off x="4218732" y="3083560"/>
            <a:ext cx="0" cy="233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589B1B0-7F86-4185-4101-515B9C48367D}"/>
              </a:ext>
            </a:extLst>
          </p:cNvPr>
          <p:cNvCxnSpPr/>
          <p:nvPr/>
        </p:nvCxnSpPr>
        <p:spPr>
          <a:xfrm rot="5400000" flipH="1">
            <a:off x="4218732" y="2626360"/>
            <a:ext cx="0" cy="233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B5E0452-0352-2126-20D5-5D37E0690D28}"/>
              </a:ext>
            </a:extLst>
          </p:cNvPr>
          <p:cNvCxnSpPr>
            <a:cxnSpLocks/>
          </p:cNvCxnSpPr>
          <p:nvPr/>
        </p:nvCxnSpPr>
        <p:spPr>
          <a:xfrm>
            <a:off x="3536563" y="2869452"/>
            <a:ext cx="2576904" cy="2414446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5B350A-2A8B-1B50-C7AB-2CBDBE1507E3}"/>
              </a:ext>
            </a:extLst>
          </p:cNvPr>
          <p:cNvSpPr txBox="1"/>
          <p:nvPr/>
        </p:nvSpPr>
        <p:spPr>
          <a:xfrm>
            <a:off x="3122058" y="3141287"/>
            <a:ext cx="824838" cy="40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(-1,4)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434BB22-4E45-619B-CFC5-38DDFA1C0519}"/>
              </a:ext>
            </a:extLst>
          </p:cNvPr>
          <p:cNvCxnSpPr>
            <a:cxnSpLocks/>
          </p:cNvCxnSpPr>
          <p:nvPr/>
        </p:nvCxnSpPr>
        <p:spPr>
          <a:xfrm>
            <a:off x="3750500" y="2576255"/>
            <a:ext cx="779667" cy="2554545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37CC8A8-CFB7-0E58-A317-698AC820C02D}"/>
              </a:ext>
            </a:extLst>
          </p:cNvPr>
          <p:cNvSpPr/>
          <p:nvPr/>
        </p:nvSpPr>
        <p:spPr>
          <a:xfrm>
            <a:off x="3883012" y="3173154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FC2B1-8532-5DAD-EA82-E9AAAD3F4481}"/>
                  </a:ext>
                </a:extLst>
              </p:cNvPr>
              <p:cNvSpPr txBox="1"/>
              <p:nvPr/>
            </p:nvSpPr>
            <p:spPr>
              <a:xfrm>
                <a:off x="2638464" y="4184353"/>
                <a:ext cx="2076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FC2B1-8532-5DAD-EA82-E9AAAD3F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64" y="4184353"/>
                <a:ext cx="207648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7E2161-27EC-808E-2931-EE336215B4B9}"/>
                  </a:ext>
                </a:extLst>
              </p:cNvPr>
              <p:cNvSpPr txBox="1"/>
              <p:nvPr/>
            </p:nvSpPr>
            <p:spPr>
              <a:xfrm>
                <a:off x="4530167" y="3875078"/>
                <a:ext cx="207648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altLang="ko-KR" sz="15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7E2161-27EC-808E-2931-EE336215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167" y="3875078"/>
                <a:ext cx="2076485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D4A8BC3-2497-2F8E-E7E4-D538395B3DC9}"/>
              </a:ext>
            </a:extLst>
          </p:cNvPr>
          <p:cNvSpPr txBox="1"/>
          <p:nvPr/>
        </p:nvSpPr>
        <p:spPr>
          <a:xfrm>
            <a:off x="520479" y="5313679"/>
            <a:ext cx="569843" cy="37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a</a:t>
            </a:r>
            <a:endParaRPr lang="en-US" altLang="ko-K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9CB76BB-03A1-046E-7A4C-2154C4B1BE43}"/>
              </a:ext>
            </a:extLst>
          </p:cNvPr>
          <p:cNvSpPr txBox="1"/>
          <p:nvPr/>
        </p:nvSpPr>
        <p:spPr>
          <a:xfrm>
            <a:off x="3570151" y="5313679"/>
            <a:ext cx="569843" cy="37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395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4399846" y="2613298"/>
            <a:ext cx="6918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빨강</a:t>
            </a:r>
            <a:r>
              <a:rPr lang="en-US" altLang="ko-KR" sz="2000" dirty="0"/>
              <a:t>, </a:t>
            </a:r>
            <a:r>
              <a:rPr lang="ko-KR" altLang="en-US" sz="2000" dirty="0"/>
              <a:t>녹색</a:t>
            </a:r>
            <a:r>
              <a:rPr lang="en-US" altLang="ko-KR" sz="2000" dirty="0"/>
              <a:t>, </a:t>
            </a:r>
            <a:r>
              <a:rPr lang="ko-KR" altLang="en-US" sz="2000" dirty="0"/>
              <a:t>파랑의 세 요소의 범위를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</a:t>
            </a:r>
            <a:r>
              <a:rPr lang="ko-KR" altLang="en-US" sz="2000" dirty="0"/>
              <a:t>까지로 설정해 세상 모든 색을 나타낼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모든 색을 </a:t>
            </a:r>
            <a:r>
              <a:rPr lang="en-US" altLang="ko-KR" sz="2000" b="1" dirty="0"/>
              <a:t>RGB </a:t>
            </a:r>
            <a:r>
              <a:rPr lang="ko-KR" altLang="en-US" sz="2000" b="1" dirty="0"/>
              <a:t>큐브</a:t>
            </a:r>
            <a:r>
              <a:rPr lang="ko-KR" altLang="en-US" sz="2000" dirty="0"/>
              <a:t>에 넣는다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RGB </a:t>
            </a:r>
            <a:r>
              <a:rPr lang="ko-KR" altLang="en-US" sz="2000" dirty="0"/>
              <a:t>큐브를 디지털 영상으로 표현할 때는 주로 </a:t>
            </a:r>
            <a:r>
              <a:rPr lang="en-US" altLang="ko-KR" sz="2000" b="1" dirty="0"/>
              <a:t>256 </a:t>
            </a:r>
            <a:r>
              <a:rPr lang="ko-KR" altLang="en-US" sz="2000" b="1" dirty="0"/>
              <a:t>단계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양자화하여</a:t>
            </a:r>
            <a:r>
              <a:rPr lang="ko-KR" altLang="en-US" sz="2000" dirty="0"/>
              <a:t> 한 바이트로 표현한다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576472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컬러 모델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850FA7-E6A3-B3A0-B913-1A3876A0C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3" y="1365567"/>
            <a:ext cx="2276157" cy="2217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0D43B-821D-FD40-27A4-E48F4A1AD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7" y="3431977"/>
            <a:ext cx="3937724" cy="29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2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801373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실제 상황에서 구현하기 위해 고려할 점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5896476" y="1450687"/>
                <a:ext cx="5056169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첫째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현실에는 많은 점이 있고 점들이 완벽히 일직선을 이루지 못한다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그러므로 </a:t>
                </a: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a,b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공간을 </a:t>
                </a:r>
                <a:r>
                  <a:rPr lang="ko-KR" altLang="en-US" sz="2000" dirty="0" err="1"/>
                  <a:t>이산화하여</a:t>
                </a:r>
                <a:r>
                  <a:rPr lang="ko-KR" altLang="en-US" sz="2000" dirty="0"/>
                  <a:t> 해결한다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둘째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투표가 이뤄진 누적 배열에 잡음이 많다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셋째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직선 방정식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000" dirty="0"/>
                  <a:t>로는 기울기 </a:t>
                </a:r>
                <a:r>
                  <a:rPr lang="en-US" altLang="ko-KR" sz="2000" dirty="0"/>
                  <a:t>a</a:t>
                </a:r>
                <a:r>
                  <a:rPr lang="ko-KR" altLang="en-US" sz="2000" dirty="0"/>
                  <a:t>가 무한대인 경우엔 투표가 불가능하다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극좌표에서 직선의 방정식을 표현하는 다음 식을 도입해서 해결한다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76" y="1450687"/>
                <a:ext cx="5056169" cy="4462760"/>
              </a:xfrm>
              <a:prstGeom prst="rect">
                <a:avLst/>
              </a:prstGeom>
              <a:blipFill>
                <a:blip r:embed="rId2"/>
                <a:stretch>
                  <a:fillRect l="-1566" t="-1230" b="-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774E11-8D8B-0034-E9DC-49AC2A523274}"/>
                  </a:ext>
                </a:extLst>
              </p:cNvPr>
              <p:cNvSpPr txBox="1"/>
              <p:nvPr/>
            </p:nvSpPr>
            <p:spPr>
              <a:xfrm>
                <a:off x="1425926" y="3429000"/>
                <a:ext cx="322947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𝑥𝑠𝑖𝑛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𝑦𝑐𝑜𝑠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5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774E11-8D8B-0034-E9DC-49AC2A52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26" y="3429000"/>
                <a:ext cx="3229474" cy="384721"/>
              </a:xfrm>
              <a:prstGeom prst="rect">
                <a:avLst/>
              </a:prstGeom>
              <a:blipFill>
                <a:blip r:embed="rId3"/>
                <a:stretch>
                  <a:fillRect l="-1887" r="-1509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485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549381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동차 좌표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동차 행렬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957436" y="1843950"/>
            <a:ext cx="5056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허프</a:t>
            </a:r>
            <a:r>
              <a:rPr lang="en-US" altLang="ko-KR" sz="2000" dirty="0"/>
              <a:t> </a:t>
            </a:r>
            <a:r>
              <a:rPr lang="ko-KR" altLang="en-US" sz="2000" dirty="0"/>
              <a:t>변환은 직선의 방정식을 알려주지만 직선의 양 끝점은 알려주지 못한다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이를 위해 </a:t>
            </a:r>
            <a:r>
              <a:rPr lang="ko-KR" altLang="en-US" sz="2000" dirty="0" err="1"/>
              <a:t>비최대</a:t>
            </a:r>
            <a:r>
              <a:rPr lang="ko-KR" altLang="en-US" sz="2000" dirty="0"/>
              <a:t> 억제 과정에서 극점을 형성한 화소를 찾아 가장 먼 곳에 있는 두 화소를 계산하는 추가적인 과정이 필요하다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허프변환은</a:t>
            </a:r>
            <a:r>
              <a:rPr lang="ko-KR" altLang="en-US" sz="2000" dirty="0"/>
              <a:t> 이론적으로 어떤 도형이라도 검출할 수 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720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5466081" y="1409074"/>
                <a:ext cx="6725919" cy="4333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200" b="1" dirty="0" err="1"/>
                  <a:t>HoughCircles</a:t>
                </a:r>
                <a:r>
                  <a:rPr lang="en-US" altLang="ko-KR" sz="2200" b="1" dirty="0"/>
                  <a:t> </a:t>
                </a:r>
                <a:r>
                  <a:rPr lang="ko-KR" altLang="en-US" sz="2200" b="1" dirty="0"/>
                  <a:t>함수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영상에서 원을 검출해 중심과 반지름을 저장한 리스트를 반환한다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Cv2.HOUGH_GRADIENT</a:t>
                </a:r>
                <a:r>
                  <a:rPr lang="ko-KR" altLang="en-US" sz="2000" dirty="0"/>
                  <a:t>는 에지 방향 정보를 추가로 사용하는 방법이다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b="1" dirty="0"/>
                  <a:t>세 번째 인수</a:t>
                </a:r>
                <a:r>
                  <a:rPr lang="ko-KR" altLang="en-US" sz="2000" dirty="0"/>
                  <a:t>에서는 누적 배열의 크기를 지정하는데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로 설정할 시 입력 영상과 같은 크기를 사용한다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b="1" dirty="0"/>
                  <a:t>네 번째 인수</a:t>
                </a:r>
                <a:r>
                  <a:rPr lang="ko-KR" altLang="en-US" sz="2000" dirty="0"/>
                  <a:t>는 원 사이의 최소 거리를 지정하는데 작을수록 많은 원이 검출된다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b="1" dirty="0"/>
                  <a:t>다섯 번째 인수</a:t>
                </a:r>
                <a:r>
                  <a:rPr lang="ko-KR" altLang="en-US" sz="2000" dirty="0"/>
                  <a:t>는 캐니 알고리즘이 사용하는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:r>
                  <a:rPr lang="ko-KR" altLang="en-US" sz="2000" b="1" dirty="0"/>
                  <a:t>여섯 번째 인수</a:t>
                </a:r>
                <a:r>
                  <a:rPr lang="ko-KR" altLang="en-US" sz="2000" dirty="0"/>
                  <a:t>는 </a:t>
                </a:r>
                <a:r>
                  <a:rPr lang="ko-KR" altLang="en-US" sz="2000" dirty="0" err="1"/>
                  <a:t>비최대</a:t>
                </a:r>
                <a:r>
                  <a:rPr lang="ko-KR" altLang="en-US" sz="2000" dirty="0"/>
                  <a:t> 억제를 적용할 때 쓰는 </a:t>
                </a:r>
                <a:r>
                  <a:rPr lang="ko-KR" altLang="en-US" sz="2000" dirty="0" err="1"/>
                  <a:t>임곗값이다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이후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개는 원의 최소와 최대 반지름을 지정한다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1" y="1409074"/>
                <a:ext cx="6725919" cy="4333815"/>
              </a:xfrm>
              <a:prstGeom prst="rect">
                <a:avLst/>
              </a:prstGeom>
              <a:blipFill>
                <a:blip r:embed="rId2"/>
                <a:stretch>
                  <a:fillRect l="-1179" t="-1266" b="-1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12AFB67-50B0-FD5D-3516-E292F6D7036B}"/>
              </a:ext>
            </a:extLst>
          </p:cNvPr>
          <p:cNvSpPr txBox="1"/>
          <p:nvPr/>
        </p:nvSpPr>
        <p:spPr>
          <a:xfrm>
            <a:off x="401345" y="1683156"/>
            <a:ext cx="4957148" cy="3785652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en-US" altLang="ko-KR" sz="2000" dirty="0"/>
              <a:t> = cv2.imread('apple.jpg’)</a:t>
            </a:r>
          </a:p>
          <a:p>
            <a:r>
              <a:rPr lang="en-US" altLang="ko-KR" sz="2000" dirty="0"/>
              <a:t>gray = cv2.cvtColor(img,cv2.COLOR_BGR2GRAY)</a:t>
            </a:r>
          </a:p>
          <a:p>
            <a:endParaRPr lang="en-US" altLang="ko-KR" sz="2000" dirty="0"/>
          </a:p>
          <a:p>
            <a:r>
              <a:rPr lang="en-US" altLang="ko-KR" sz="2000" dirty="0"/>
              <a:t>apples = cv2.HoughCircles(gray,cv2.HOUGH_GRADIENT, 1, 200, param1 = 150, param2 = 20, </a:t>
            </a:r>
            <a:r>
              <a:rPr lang="en-US" altLang="ko-KR" sz="2000" dirty="0" err="1"/>
              <a:t>minRadius</a:t>
            </a:r>
            <a:r>
              <a:rPr lang="en-US" altLang="ko-KR" sz="2000" dirty="0"/>
              <a:t> = 50, </a:t>
            </a:r>
            <a:r>
              <a:rPr lang="en-US" altLang="ko-KR" sz="2000" dirty="0" err="1"/>
              <a:t>maxRadius</a:t>
            </a:r>
            <a:r>
              <a:rPr lang="en-US" altLang="ko-KR" sz="2000" dirty="0"/>
              <a:t> = 120)</a:t>
            </a:r>
          </a:p>
          <a:p>
            <a:endParaRPr lang="en-US" altLang="ko-KR" sz="2000" dirty="0"/>
          </a:p>
          <a:p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apples[0]: </a:t>
            </a:r>
          </a:p>
          <a:p>
            <a:r>
              <a:rPr lang="en-US" altLang="ko-KR" sz="2000" dirty="0"/>
              <a:t>	cv2.circle(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(int(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[0]), int(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[1])), int(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[2]), (255, 0, 0), 2)</a:t>
            </a:r>
          </a:p>
        </p:txBody>
      </p:sp>
    </p:spTree>
    <p:extLst>
      <p:ext uri="{BB962C8B-B14F-4D97-AF65-F5344CB8AC3E}">
        <p14:creationId xmlns:p14="http://schemas.microsoft.com/office/powerpoint/2010/main" val="276644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86171-2243-8A4C-DEE8-A92327AB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2290588"/>
            <a:ext cx="7891331" cy="2276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358134-F595-877D-EC40-F0EB1683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525" y="917414"/>
            <a:ext cx="3180675" cy="50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70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838344" y="1447195"/>
            <a:ext cx="505616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허프</a:t>
            </a:r>
            <a:r>
              <a:rPr lang="ko-KR" altLang="en-US" sz="2000" dirty="0"/>
              <a:t> 변환은</a:t>
            </a:r>
            <a:r>
              <a:rPr lang="en-US" altLang="ko-KR" sz="2000" dirty="0"/>
              <a:t> </a:t>
            </a:r>
            <a:r>
              <a:rPr lang="ko-KR" altLang="en-US" sz="2000" dirty="0"/>
              <a:t>어떤 선분이 있는지 몰라 </a:t>
            </a:r>
            <a:r>
              <a:rPr lang="ko-KR" altLang="en-US" sz="2000" b="1" dirty="0"/>
              <a:t>모든 점에 같은 투표 기회</a:t>
            </a:r>
            <a:r>
              <a:rPr lang="ko-KR" altLang="en-US" sz="2000" dirty="0"/>
              <a:t>를 주기에 누적 배열에 </a:t>
            </a:r>
            <a:r>
              <a:rPr lang="ko-KR" altLang="en-US" sz="2000" b="1" dirty="0"/>
              <a:t>잡음이 많이 </a:t>
            </a:r>
            <a:r>
              <a:rPr lang="ko-KR" altLang="en-US" sz="2000" dirty="0"/>
              <a:t>발생한다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최소평균제곱오차</a:t>
            </a:r>
            <a:r>
              <a:rPr lang="ko-KR" altLang="en-US" sz="2200" b="1" dirty="0"/>
              <a:t> 알고리즘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모든 점을 대상으로 오류를 계산하고 최소 오류를 범하는 직선을 찾는다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인라이어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아웃라이어의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구별없이</a:t>
            </a:r>
            <a:r>
              <a:rPr lang="ko-KR" altLang="en-US" sz="2000" dirty="0"/>
              <a:t> 모든 샘플이 동등한 자격으로 오류 계산에 참여하여 </a:t>
            </a:r>
            <a:r>
              <a:rPr lang="ko-KR" altLang="en-US" sz="2000" dirty="0" err="1"/>
              <a:t>아웃라이어의</a:t>
            </a:r>
            <a:r>
              <a:rPr lang="ko-KR" altLang="en-US" sz="2000" dirty="0"/>
              <a:t> 영향이 크다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둘 다 </a:t>
            </a:r>
            <a:r>
              <a:rPr lang="ko-KR" altLang="en-US" sz="2000" dirty="0" err="1"/>
              <a:t>아웃라이어에</a:t>
            </a:r>
            <a:r>
              <a:rPr lang="ko-KR" altLang="en-US" sz="2000" dirty="0"/>
              <a:t> 민감한 강인하지 않은 기법이다</a:t>
            </a:r>
            <a:endParaRPr lang="en-US" altLang="ko-KR" sz="20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D58C15-3288-F052-1BD8-A1F0D64B0F3D}"/>
              </a:ext>
            </a:extLst>
          </p:cNvPr>
          <p:cNvCxnSpPr>
            <a:cxnSpLocks/>
          </p:cNvCxnSpPr>
          <p:nvPr/>
        </p:nvCxnSpPr>
        <p:spPr>
          <a:xfrm>
            <a:off x="1005840" y="2546567"/>
            <a:ext cx="2976880" cy="2005113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BF896B-874A-7654-96A4-3AFC90366D3D}"/>
              </a:ext>
            </a:extLst>
          </p:cNvPr>
          <p:cNvCxnSpPr>
            <a:cxnSpLocks/>
          </p:cNvCxnSpPr>
          <p:nvPr/>
        </p:nvCxnSpPr>
        <p:spPr>
          <a:xfrm>
            <a:off x="579120" y="3407038"/>
            <a:ext cx="3241040" cy="124624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D8D1F6-C361-C83B-B953-A0C60903EA55}"/>
              </a:ext>
            </a:extLst>
          </p:cNvPr>
          <p:cNvCxnSpPr>
            <a:cxnSpLocks/>
          </p:cNvCxnSpPr>
          <p:nvPr/>
        </p:nvCxnSpPr>
        <p:spPr>
          <a:xfrm>
            <a:off x="1564640" y="1974246"/>
            <a:ext cx="2682240" cy="2577434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6B65F283-1BC6-C16E-938C-78D96122EA8E}"/>
              </a:ext>
            </a:extLst>
          </p:cNvPr>
          <p:cNvSpPr/>
          <p:nvPr/>
        </p:nvSpPr>
        <p:spPr>
          <a:xfrm>
            <a:off x="1911973" y="208115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553B20-3C13-A4AD-4617-B69C40467135}"/>
              </a:ext>
            </a:extLst>
          </p:cNvPr>
          <p:cNvSpPr/>
          <p:nvPr/>
        </p:nvSpPr>
        <p:spPr>
          <a:xfrm>
            <a:off x="2015463" y="240432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22A1D2-458A-A4C6-E895-0BBD304A64AF}"/>
              </a:ext>
            </a:extLst>
          </p:cNvPr>
          <p:cNvSpPr/>
          <p:nvPr/>
        </p:nvSpPr>
        <p:spPr>
          <a:xfrm>
            <a:off x="2423161" y="2722838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67F9B14-955C-E854-377D-FA3790191289}"/>
              </a:ext>
            </a:extLst>
          </p:cNvPr>
          <p:cNvSpPr/>
          <p:nvPr/>
        </p:nvSpPr>
        <p:spPr>
          <a:xfrm>
            <a:off x="2763522" y="2942977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4A990AC-55F9-FB8D-2266-68597432F8BA}"/>
              </a:ext>
            </a:extLst>
          </p:cNvPr>
          <p:cNvSpPr/>
          <p:nvPr/>
        </p:nvSpPr>
        <p:spPr>
          <a:xfrm>
            <a:off x="3040663" y="351522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043FE26-A70E-89E4-BD04-21A1B7EEF341}"/>
              </a:ext>
            </a:extLst>
          </p:cNvPr>
          <p:cNvSpPr/>
          <p:nvPr/>
        </p:nvSpPr>
        <p:spPr>
          <a:xfrm>
            <a:off x="3677922" y="395904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E8ABED-CD5A-9766-A7CF-724B68760B09}"/>
              </a:ext>
            </a:extLst>
          </p:cNvPr>
          <p:cNvSpPr/>
          <p:nvPr/>
        </p:nvSpPr>
        <p:spPr>
          <a:xfrm>
            <a:off x="3101627" y="390816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F6F369-8A5B-1AF9-4710-CCF31F423829}"/>
              </a:ext>
            </a:extLst>
          </p:cNvPr>
          <p:cNvSpPr/>
          <p:nvPr/>
        </p:nvSpPr>
        <p:spPr>
          <a:xfrm>
            <a:off x="3606803" y="45178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5D980AF-2EC7-02F8-A4DF-B31D1A770231}"/>
              </a:ext>
            </a:extLst>
          </p:cNvPr>
          <p:cNvSpPr/>
          <p:nvPr/>
        </p:nvSpPr>
        <p:spPr>
          <a:xfrm>
            <a:off x="3040663" y="4301104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ACFC8C-99C1-572C-9DB5-C1F316412E73}"/>
              </a:ext>
            </a:extLst>
          </p:cNvPr>
          <p:cNvSpPr/>
          <p:nvPr/>
        </p:nvSpPr>
        <p:spPr>
          <a:xfrm>
            <a:off x="737166" y="3525239"/>
            <a:ext cx="142238" cy="142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430CD9-CFCA-3BB4-D86D-E0328EC6FE03}"/>
              </a:ext>
            </a:extLst>
          </p:cNvPr>
          <p:cNvSpPr/>
          <p:nvPr/>
        </p:nvSpPr>
        <p:spPr>
          <a:xfrm>
            <a:off x="1229361" y="3620809"/>
            <a:ext cx="142238" cy="142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15F057-E2CB-A796-AA22-BCE59FA88D63}"/>
              </a:ext>
            </a:extLst>
          </p:cNvPr>
          <p:cNvCxnSpPr>
            <a:cxnSpLocks/>
          </p:cNvCxnSpPr>
          <p:nvPr/>
        </p:nvCxnSpPr>
        <p:spPr>
          <a:xfrm>
            <a:off x="827311" y="5323962"/>
            <a:ext cx="300284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7AAB5A-2839-65CD-9019-4E9B979F2C93}"/>
              </a:ext>
            </a:extLst>
          </p:cNvPr>
          <p:cNvSpPr txBox="1"/>
          <p:nvPr/>
        </p:nvSpPr>
        <p:spPr>
          <a:xfrm>
            <a:off x="1127595" y="5164634"/>
            <a:ext cx="383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허프</a:t>
            </a:r>
            <a:r>
              <a:rPr lang="ko-KR" altLang="en-US" b="1" dirty="0"/>
              <a:t> 변환이 찾은 선분</a:t>
            </a:r>
            <a:endParaRPr lang="en-US" altLang="ko-KR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95261B4-280C-03DF-E548-ADA2B3E7B2DA}"/>
              </a:ext>
            </a:extLst>
          </p:cNvPr>
          <p:cNvCxnSpPr>
            <a:cxnSpLocks/>
          </p:cNvCxnSpPr>
          <p:nvPr/>
        </p:nvCxnSpPr>
        <p:spPr>
          <a:xfrm>
            <a:off x="827311" y="5637146"/>
            <a:ext cx="300284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042788-9269-071A-A4D4-4A0D366DD2D8}"/>
              </a:ext>
            </a:extLst>
          </p:cNvPr>
          <p:cNvSpPr txBox="1"/>
          <p:nvPr/>
        </p:nvSpPr>
        <p:spPr>
          <a:xfrm>
            <a:off x="1127595" y="5477818"/>
            <a:ext cx="383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최소평균제곱오차가</a:t>
            </a:r>
            <a:r>
              <a:rPr lang="ko-KR" altLang="en-US" b="1" dirty="0"/>
              <a:t> 찾은 선분</a:t>
            </a:r>
            <a:endParaRPr lang="en-US" altLang="ko-KR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D4B031-4403-21A9-EBB5-3E1971379256}"/>
              </a:ext>
            </a:extLst>
          </p:cNvPr>
          <p:cNvSpPr/>
          <p:nvPr/>
        </p:nvSpPr>
        <p:spPr>
          <a:xfrm>
            <a:off x="934721" y="5909955"/>
            <a:ext cx="142238" cy="142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61CBF2-97DB-CE18-0EA6-5782B59E9EA5}"/>
              </a:ext>
            </a:extLst>
          </p:cNvPr>
          <p:cNvSpPr txBox="1"/>
          <p:nvPr/>
        </p:nvSpPr>
        <p:spPr>
          <a:xfrm>
            <a:off x="1127595" y="5796475"/>
            <a:ext cx="383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아웃라이어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5059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846956" y="1542127"/>
            <a:ext cx="50561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강인한 추정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아웃라이어를</a:t>
            </a:r>
            <a:r>
              <a:rPr lang="ko-KR" altLang="en-US" sz="2000" dirty="0"/>
              <a:t> 걸러내는 과정을 가진 추정 기법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ex)</a:t>
            </a:r>
            <a:r>
              <a:rPr lang="ko-KR" altLang="en-US" sz="2000" dirty="0"/>
              <a:t> 같은 물건의 길이를 </a:t>
            </a:r>
            <a:r>
              <a:rPr lang="en-US" altLang="ko-KR" sz="2000" dirty="0"/>
              <a:t>5</a:t>
            </a:r>
            <a:r>
              <a:rPr lang="ko-KR" altLang="en-US" sz="2000" dirty="0"/>
              <a:t>번 측정한 결과 </a:t>
            </a:r>
            <a:r>
              <a:rPr lang="en-US" altLang="ko-KR" sz="2000" dirty="0"/>
              <a:t>{16,1,1,1,1}</a:t>
            </a:r>
            <a:r>
              <a:rPr lang="ko-KR" altLang="en-US" sz="2000" dirty="0"/>
              <a:t>을 얻었다면 </a:t>
            </a:r>
            <a:r>
              <a:rPr lang="en-US" altLang="ko-KR" sz="2000" dirty="0"/>
              <a:t>16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아웃라이어일</a:t>
            </a:r>
            <a:r>
              <a:rPr lang="ko-KR" altLang="en-US" sz="2000" dirty="0"/>
              <a:t> 가능성이 높다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평균</a:t>
            </a:r>
            <a:r>
              <a:rPr lang="ko-KR" altLang="en-US" sz="2000" dirty="0"/>
              <a:t>으로 길이를 추정할 경우 </a:t>
            </a:r>
            <a:r>
              <a:rPr lang="en-US" altLang="ko-KR" sz="2000" b="1" dirty="0"/>
              <a:t>4</a:t>
            </a:r>
            <a:r>
              <a:rPr lang="ko-KR" altLang="en-US" sz="2000" dirty="0"/>
              <a:t>가 되므로 평균은 </a:t>
            </a:r>
            <a:r>
              <a:rPr lang="ko-KR" altLang="en-US" sz="2000" dirty="0" err="1"/>
              <a:t>아웃라이어에</a:t>
            </a:r>
            <a:r>
              <a:rPr lang="ko-KR" altLang="en-US" sz="2000" dirty="0"/>
              <a:t> </a:t>
            </a:r>
            <a:r>
              <a:rPr lang="ko-KR" altLang="en-US" sz="2000" u="sng" dirty="0"/>
              <a:t>대처할 능력이 전혀 없다</a:t>
            </a:r>
            <a:r>
              <a:rPr lang="ko-KR" altLang="en-US" sz="2000" dirty="0"/>
              <a:t>고 볼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중앙값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아웃라이어를</a:t>
            </a:r>
            <a:r>
              <a:rPr lang="ko-KR" altLang="en-US" sz="2000" dirty="0"/>
              <a:t> 배제하여 길이를 </a:t>
            </a:r>
            <a:r>
              <a:rPr lang="en-US" altLang="ko-KR" sz="2000" b="1" dirty="0"/>
              <a:t>1</a:t>
            </a:r>
            <a:r>
              <a:rPr lang="ko-KR" altLang="en-US" sz="2000" dirty="0"/>
              <a:t>이라고 추정하기 때문에 </a:t>
            </a:r>
            <a:r>
              <a:rPr lang="ko-KR" altLang="en-US" sz="2000" b="1" dirty="0"/>
              <a:t>강인한 추정 기법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44BF1-F08E-11BD-E0A6-267C38CE3519}"/>
              </a:ext>
            </a:extLst>
          </p:cNvPr>
          <p:cNvSpPr txBox="1"/>
          <p:nvPr/>
        </p:nvSpPr>
        <p:spPr>
          <a:xfrm>
            <a:off x="6191116" y="1542127"/>
            <a:ext cx="505616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RANSAC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인라이어와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아웃라이어가</a:t>
            </a:r>
            <a:r>
              <a:rPr lang="ko-KR" altLang="en-US" sz="2000" dirty="0"/>
              <a:t> 섞여 있는 상황에서 </a:t>
            </a:r>
            <a:r>
              <a:rPr lang="ko-KR" altLang="en-US" sz="2000" dirty="0" err="1"/>
              <a:t>인라이어를</a:t>
            </a:r>
            <a:r>
              <a:rPr lang="ko-KR" altLang="en-US" sz="2000" dirty="0"/>
              <a:t> 찾아 최적 근사하는 기법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랜덤하게 두 점을 선택하여 두 점을 지나는 직선을 계산한다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난수</a:t>
            </a:r>
            <a:r>
              <a:rPr lang="ko-KR" altLang="en-US" sz="2000" dirty="0"/>
              <a:t>를 사용하여 </a:t>
            </a:r>
            <a:r>
              <a:rPr lang="ko-KR" altLang="en-US" sz="2000" b="1" dirty="0"/>
              <a:t>실행할 때마다</a:t>
            </a:r>
            <a:r>
              <a:rPr lang="ko-KR" altLang="en-US" sz="2000" dirty="0"/>
              <a:t> </a:t>
            </a:r>
            <a:r>
              <a:rPr lang="ko-KR" altLang="en-US" sz="2000" b="1" dirty="0"/>
              <a:t>다른 결과</a:t>
            </a:r>
            <a:r>
              <a:rPr lang="ko-KR" altLang="en-US" sz="2000" dirty="0"/>
              <a:t>를 출력한다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433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2398C4-75AF-769E-3819-C6505C83E89F}"/>
              </a:ext>
            </a:extLst>
          </p:cNvPr>
          <p:cNvGrpSpPr/>
          <p:nvPr/>
        </p:nvGrpSpPr>
        <p:grpSpPr>
          <a:xfrm rot="3605629">
            <a:off x="4559868" y="2625617"/>
            <a:ext cx="3518410" cy="553101"/>
            <a:chOff x="4145383" y="3549435"/>
            <a:chExt cx="3518410" cy="55310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FD5224-89E7-9F92-2D26-5C095E2E012C}"/>
                </a:ext>
              </a:extLst>
            </p:cNvPr>
            <p:cNvCxnSpPr>
              <a:cxnSpLocks/>
            </p:cNvCxnSpPr>
            <p:nvPr/>
          </p:nvCxnSpPr>
          <p:spPr>
            <a:xfrm>
              <a:off x="4145383" y="3857207"/>
              <a:ext cx="2950180" cy="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4744FC-EB54-E1F9-4272-71C5EB3A2647}"/>
                </a:ext>
              </a:extLst>
            </p:cNvPr>
            <p:cNvCxnSpPr>
              <a:cxnSpLocks/>
            </p:cNvCxnSpPr>
            <p:nvPr/>
          </p:nvCxnSpPr>
          <p:spPr>
            <a:xfrm>
              <a:off x="4145383" y="3609776"/>
              <a:ext cx="29501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8DDFC0-0196-6EC1-7A2A-DBF346949DCD}"/>
                </a:ext>
              </a:extLst>
            </p:cNvPr>
            <p:cNvCxnSpPr>
              <a:cxnSpLocks/>
            </p:cNvCxnSpPr>
            <p:nvPr/>
          </p:nvCxnSpPr>
          <p:spPr>
            <a:xfrm>
              <a:off x="4167595" y="4102536"/>
              <a:ext cx="29501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888623D-0540-0CA7-5B73-E337FC330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130" y="3549435"/>
              <a:ext cx="0" cy="4282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B0A3AF-C3A0-5D70-0041-1783A179FC32}"/>
                </a:ext>
              </a:extLst>
            </p:cNvPr>
            <p:cNvSpPr txBox="1"/>
            <p:nvPr/>
          </p:nvSpPr>
          <p:spPr>
            <a:xfrm>
              <a:off x="7234130" y="3577532"/>
              <a:ext cx="429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733713" y="5406217"/>
            <a:ext cx="924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이런 시도를 많이 반복하여 후보군 중 최적을 찾아 출력한다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RANSAC</a:t>
            </a:r>
            <a:r>
              <a:rPr lang="ko-KR" altLang="en-US" sz="2000" dirty="0"/>
              <a:t>은 반복 횟수가 많을수록 진짜 직선을 찾을 가능성이 높아진다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91B1CD-033F-DD95-9C8A-EF635DD7B5AA}"/>
              </a:ext>
            </a:extLst>
          </p:cNvPr>
          <p:cNvSpPr/>
          <p:nvPr/>
        </p:nvSpPr>
        <p:spPr>
          <a:xfrm>
            <a:off x="1403973" y="152503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6AFEEA9-AD4A-AFD2-19C4-BD583F4421B8}"/>
              </a:ext>
            </a:extLst>
          </p:cNvPr>
          <p:cNvSpPr/>
          <p:nvPr/>
        </p:nvSpPr>
        <p:spPr>
          <a:xfrm>
            <a:off x="1527783" y="185015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4FF049-1B8E-D0AD-D782-38245C3EEFC2}"/>
              </a:ext>
            </a:extLst>
          </p:cNvPr>
          <p:cNvSpPr/>
          <p:nvPr/>
        </p:nvSpPr>
        <p:spPr>
          <a:xfrm>
            <a:off x="2086583" y="223623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E51AD74-640F-99FD-5C77-053F165BA107}"/>
              </a:ext>
            </a:extLst>
          </p:cNvPr>
          <p:cNvSpPr/>
          <p:nvPr/>
        </p:nvSpPr>
        <p:spPr>
          <a:xfrm>
            <a:off x="2452343" y="247396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A052102-57F6-8191-27F8-D734A3E4F440}"/>
              </a:ext>
            </a:extLst>
          </p:cNvPr>
          <p:cNvSpPr/>
          <p:nvPr/>
        </p:nvSpPr>
        <p:spPr>
          <a:xfrm>
            <a:off x="2899383" y="31648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808DB48-2751-E355-7550-5EA9912340B0}"/>
              </a:ext>
            </a:extLst>
          </p:cNvPr>
          <p:cNvSpPr/>
          <p:nvPr/>
        </p:nvSpPr>
        <p:spPr>
          <a:xfrm>
            <a:off x="2899383" y="36220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6A7219-BEB6-D9DB-B787-E48A1E4ECE5F}"/>
              </a:ext>
            </a:extLst>
          </p:cNvPr>
          <p:cNvSpPr/>
          <p:nvPr/>
        </p:nvSpPr>
        <p:spPr>
          <a:xfrm>
            <a:off x="3468342" y="330708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C90212-4DCF-C52A-7C2A-3426D4B2485D}"/>
              </a:ext>
            </a:extLst>
          </p:cNvPr>
          <p:cNvSpPr/>
          <p:nvPr/>
        </p:nvSpPr>
        <p:spPr>
          <a:xfrm>
            <a:off x="3749147" y="376428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1D461C-B708-FA41-C1B0-ECE04522B770}"/>
              </a:ext>
            </a:extLst>
          </p:cNvPr>
          <p:cNvSpPr/>
          <p:nvPr/>
        </p:nvSpPr>
        <p:spPr>
          <a:xfrm>
            <a:off x="885813" y="283104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92B4BC-FA59-5574-CE43-9016218E0168}"/>
              </a:ext>
            </a:extLst>
          </p:cNvPr>
          <p:cNvCxnSpPr>
            <a:cxnSpLocks/>
          </p:cNvCxnSpPr>
          <p:nvPr/>
        </p:nvCxnSpPr>
        <p:spPr>
          <a:xfrm>
            <a:off x="660400" y="2796976"/>
            <a:ext cx="295018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4E81C8-A122-1AB9-1F00-AC94E5CBBD81}"/>
              </a:ext>
            </a:extLst>
          </p:cNvPr>
          <p:cNvCxnSpPr>
            <a:cxnSpLocks/>
          </p:cNvCxnSpPr>
          <p:nvPr/>
        </p:nvCxnSpPr>
        <p:spPr>
          <a:xfrm>
            <a:off x="682612" y="3289736"/>
            <a:ext cx="295018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D73B85-1B00-B0D6-24C5-B6B30EC8C145}"/>
              </a:ext>
            </a:extLst>
          </p:cNvPr>
          <p:cNvCxnSpPr>
            <a:cxnSpLocks/>
          </p:cNvCxnSpPr>
          <p:nvPr/>
        </p:nvCxnSpPr>
        <p:spPr>
          <a:xfrm>
            <a:off x="3749147" y="2736635"/>
            <a:ext cx="0" cy="42820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BA19F8-AFB7-9CDC-98FA-836EB8D45897}"/>
              </a:ext>
            </a:extLst>
          </p:cNvPr>
          <p:cNvSpPr txBox="1"/>
          <p:nvPr/>
        </p:nvSpPr>
        <p:spPr>
          <a:xfrm>
            <a:off x="3749147" y="2764732"/>
            <a:ext cx="42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C90E797-1A92-572A-70EB-4F3529F94804}"/>
              </a:ext>
            </a:extLst>
          </p:cNvPr>
          <p:cNvSpPr/>
          <p:nvPr/>
        </p:nvSpPr>
        <p:spPr>
          <a:xfrm>
            <a:off x="1292215" y="2972238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E698CD-BBDC-4C54-49E1-D01E546AAECE}"/>
              </a:ext>
            </a:extLst>
          </p:cNvPr>
          <p:cNvSpPr/>
          <p:nvPr/>
        </p:nvSpPr>
        <p:spPr>
          <a:xfrm>
            <a:off x="2757145" y="2972238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D358C8-7C7E-D9B7-3815-8259A912C00B}"/>
              </a:ext>
            </a:extLst>
          </p:cNvPr>
          <p:cNvSpPr/>
          <p:nvPr/>
        </p:nvSpPr>
        <p:spPr>
          <a:xfrm>
            <a:off x="5193757" y="152503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76646A4-4AB6-2A6D-4A91-106AB326627E}"/>
              </a:ext>
            </a:extLst>
          </p:cNvPr>
          <p:cNvSpPr/>
          <p:nvPr/>
        </p:nvSpPr>
        <p:spPr>
          <a:xfrm>
            <a:off x="5317567" y="185015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9FDF97-1EF9-B042-9187-C92421BBB2D4}"/>
              </a:ext>
            </a:extLst>
          </p:cNvPr>
          <p:cNvSpPr/>
          <p:nvPr/>
        </p:nvSpPr>
        <p:spPr>
          <a:xfrm>
            <a:off x="5876367" y="2236239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6ACB63-561D-FD67-C434-2137A4E71927}"/>
              </a:ext>
            </a:extLst>
          </p:cNvPr>
          <p:cNvSpPr/>
          <p:nvPr/>
        </p:nvSpPr>
        <p:spPr>
          <a:xfrm>
            <a:off x="6242127" y="247396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F6A248-41D0-5AB0-429D-77C3FD557541}"/>
              </a:ext>
            </a:extLst>
          </p:cNvPr>
          <p:cNvSpPr/>
          <p:nvPr/>
        </p:nvSpPr>
        <p:spPr>
          <a:xfrm>
            <a:off x="6689167" y="31648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429B288-5D17-2449-D108-35679750260C}"/>
              </a:ext>
            </a:extLst>
          </p:cNvPr>
          <p:cNvSpPr/>
          <p:nvPr/>
        </p:nvSpPr>
        <p:spPr>
          <a:xfrm>
            <a:off x="6689167" y="3622042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1A9C9F-D1E0-03CC-1078-98336EAD8CB4}"/>
              </a:ext>
            </a:extLst>
          </p:cNvPr>
          <p:cNvSpPr/>
          <p:nvPr/>
        </p:nvSpPr>
        <p:spPr>
          <a:xfrm>
            <a:off x="7258126" y="330708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4DB0B2A-ADB8-71F9-F9CE-32027F48F8E6}"/>
              </a:ext>
            </a:extLst>
          </p:cNvPr>
          <p:cNvSpPr/>
          <p:nvPr/>
        </p:nvSpPr>
        <p:spPr>
          <a:xfrm>
            <a:off x="7538931" y="376428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E780B74-12BA-54F6-55D8-5269DAE25297}"/>
              </a:ext>
            </a:extLst>
          </p:cNvPr>
          <p:cNvSpPr/>
          <p:nvPr/>
        </p:nvSpPr>
        <p:spPr>
          <a:xfrm>
            <a:off x="4675597" y="283104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5584A11-75EE-A151-BC51-7AECFF2D73BB}"/>
              </a:ext>
            </a:extLst>
          </p:cNvPr>
          <p:cNvSpPr/>
          <p:nvPr/>
        </p:nvSpPr>
        <p:spPr>
          <a:xfrm>
            <a:off x="5081999" y="2972238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7945F43-A64C-09EC-C83D-B81B69ED655E}"/>
              </a:ext>
            </a:extLst>
          </p:cNvPr>
          <p:cNvSpPr/>
          <p:nvPr/>
        </p:nvSpPr>
        <p:spPr>
          <a:xfrm>
            <a:off x="6546929" y="2972238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E106EA-6BBB-000B-054B-960B5CCBE990}"/>
              </a:ext>
            </a:extLst>
          </p:cNvPr>
          <p:cNvCxnSpPr>
            <a:cxnSpLocks/>
          </p:cNvCxnSpPr>
          <p:nvPr/>
        </p:nvCxnSpPr>
        <p:spPr>
          <a:xfrm>
            <a:off x="660400" y="3044407"/>
            <a:ext cx="2950180" cy="0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DE00426-167C-08CE-290F-98D7A173341A}"/>
              </a:ext>
            </a:extLst>
          </p:cNvPr>
          <p:cNvGrpSpPr/>
          <p:nvPr/>
        </p:nvGrpSpPr>
        <p:grpSpPr>
          <a:xfrm rot="2237161">
            <a:off x="8468309" y="2488181"/>
            <a:ext cx="3518410" cy="553101"/>
            <a:chOff x="4145383" y="3549435"/>
            <a:chExt cx="3518410" cy="55310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01AE1EA-24AA-7537-0832-F7AF23FF5F5C}"/>
                </a:ext>
              </a:extLst>
            </p:cNvPr>
            <p:cNvCxnSpPr>
              <a:cxnSpLocks/>
            </p:cNvCxnSpPr>
            <p:nvPr/>
          </p:nvCxnSpPr>
          <p:spPr>
            <a:xfrm>
              <a:off x="4145383" y="3857207"/>
              <a:ext cx="2950180" cy="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4991651-BD28-9FA9-5F2A-92835CC73A6A}"/>
                </a:ext>
              </a:extLst>
            </p:cNvPr>
            <p:cNvCxnSpPr>
              <a:cxnSpLocks/>
            </p:cNvCxnSpPr>
            <p:nvPr/>
          </p:nvCxnSpPr>
          <p:spPr>
            <a:xfrm>
              <a:off x="4145383" y="3609776"/>
              <a:ext cx="29501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FD89D41-BCA8-963A-0AEF-79316F64CCAD}"/>
                </a:ext>
              </a:extLst>
            </p:cNvPr>
            <p:cNvCxnSpPr>
              <a:cxnSpLocks/>
            </p:cNvCxnSpPr>
            <p:nvPr/>
          </p:nvCxnSpPr>
          <p:spPr>
            <a:xfrm>
              <a:off x="4167595" y="4102536"/>
              <a:ext cx="29501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749A120-F927-D3C5-D2D2-73A7C38C0AA5}"/>
                </a:ext>
              </a:extLst>
            </p:cNvPr>
            <p:cNvCxnSpPr>
              <a:cxnSpLocks/>
            </p:cNvCxnSpPr>
            <p:nvPr/>
          </p:nvCxnSpPr>
          <p:spPr>
            <a:xfrm>
              <a:off x="7234130" y="3549435"/>
              <a:ext cx="0" cy="4282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7968BB-5CC8-D20A-BC24-0476C8B5709A}"/>
                </a:ext>
              </a:extLst>
            </p:cNvPr>
            <p:cNvSpPr txBox="1"/>
            <p:nvPr/>
          </p:nvSpPr>
          <p:spPr>
            <a:xfrm>
              <a:off x="7234130" y="3577532"/>
              <a:ext cx="429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</a:t>
              </a: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80F50032-7EA3-27B2-89F3-72154C5B8C27}"/>
              </a:ext>
            </a:extLst>
          </p:cNvPr>
          <p:cNvSpPr/>
          <p:nvPr/>
        </p:nvSpPr>
        <p:spPr>
          <a:xfrm>
            <a:off x="8833135" y="152503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9B14125-3578-4937-CC02-46F42BAF6D1C}"/>
              </a:ext>
            </a:extLst>
          </p:cNvPr>
          <p:cNvSpPr/>
          <p:nvPr/>
        </p:nvSpPr>
        <p:spPr>
          <a:xfrm>
            <a:off x="8956945" y="1850159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44CD712-43C8-B1AF-085E-A19AA743F27C}"/>
              </a:ext>
            </a:extLst>
          </p:cNvPr>
          <p:cNvSpPr/>
          <p:nvPr/>
        </p:nvSpPr>
        <p:spPr>
          <a:xfrm>
            <a:off x="9515745" y="223623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6B96D8-EDF9-EA6D-B814-72017D96A733}"/>
              </a:ext>
            </a:extLst>
          </p:cNvPr>
          <p:cNvSpPr/>
          <p:nvPr/>
        </p:nvSpPr>
        <p:spPr>
          <a:xfrm>
            <a:off x="9881505" y="247396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3693385-1CDE-EE3B-B4A4-F94C1D3681E8}"/>
              </a:ext>
            </a:extLst>
          </p:cNvPr>
          <p:cNvSpPr/>
          <p:nvPr/>
        </p:nvSpPr>
        <p:spPr>
          <a:xfrm>
            <a:off x="10328545" y="31648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39AEDB9-23DD-3390-6A38-8EA5DBE70838}"/>
              </a:ext>
            </a:extLst>
          </p:cNvPr>
          <p:cNvSpPr/>
          <p:nvPr/>
        </p:nvSpPr>
        <p:spPr>
          <a:xfrm>
            <a:off x="10328545" y="3622042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FB61D3F-079B-8198-43E8-EBE0F85FB961}"/>
              </a:ext>
            </a:extLst>
          </p:cNvPr>
          <p:cNvSpPr/>
          <p:nvPr/>
        </p:nvSpPr>
        <p:spPr>
          <a:xfrm>
            <a:off x="10897504" y="3307080"/>
            <a:ext cx="142238" cy="1422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92EFBFA-152C-BBCD-8A6F-803FB6DE088E}"/>
              </a:ext>
            </a:extLst>
          </p:cNvPr>
          <p:cNvSpPr/>
          <p:nvPr/>
        </p:nvSpPr>
        <p:spPr>
          <a:xfrm>
            <a:off x="11178309" y="3764280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8F94A2A-88F7-4ACB-4966-C47D66ACF707}"/>
              </a:ext>
            </a:extLst>
          </p:cNvPr>
          <p:cNvSpPr/>
          <p:nvPr/>
        </p:nvSpPr>
        <p:spPr>
          <a:xfrm>
            <a:off x="8314975" y="2831049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D0B1E1-F8D8-C8C0-F38B-09B4F8D97EDE}"/>
              </a:ext>
            </a:extLst>
          </p:cNvPr>
          <p:cNvSpPr/>
          <p:nvPr/>
        </p:nvSpPr>
        <p:spPr>
          <a:xfrm>
            <a:off x="8721377" y="2972238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B519331-B514-8DDB-90F2-28266C089BEA}"/>
              </a:ext>
            </a:extLst>
          </p:cNvPr>
          <p:cNvSpPr/>
          <p:nvPr/>
        </p:nvSpPr>
        <p:spPr>
          <a:xfrm>
            <a:off x="10186307" y="2972238"/>
            <a:ext cx="142238" cy="1422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169D3-9EEE-52F0-AACE-AFC92ECB080E}"/>
              </a:ext>
            </a:extLst>
          </p:cNvPr>
          <p:cNvSpPr txBox="1"/>
          <p:nvPr/>
        </p:nvSpPr>
        <p:spPr>
          <a:xfrm>
            <a:off x="682611" y="4023536"/>
            <a:ext cx="306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1</a:t>
            </a:r>
            <a:r>
              <a:rPr lang="ko-KR" altLang="en-US" b="1" dirty="0"/>
              <a:t>차 시도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개수가 </a:t>
            </a:r>
            <a:r>
              <a:rPr lang="ko-KR" altLang="en-US" dirty="0" err="1"/>
              <a:t>임곗값을</a:t>
            </a:r>
            <a:r>
              <a:rPr lang="ko-KR" altLang="en-US" dirty="0"/>
              <a:t> 넘지 못했으므로 버린다</a:t>
            </a:r>
            <a:r>
              <a:rPr lang="en-US" altLang="ko-KR" dirty="0"/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91AE9-B69B-8712-AE48-7D8F33BE7D47}"/>
              </a:ext>
            </a:extLst>
          </p:cNvPr>
          <p:cNvSpPr txBox="1"/>
          <p:nvPr/>
        </p:nvSpPr>
        <p:spPr>
          <a:xfrm>
            <a:off x="4611246" y="4023536"/>
            <a:ext cx="3333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2</a:t>
            </a:r>
            <a:r>
              <a:rPr lang="ko-KR" altLang="en-US" b="1" dirty="0"/>
              <a:t>차 시도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임곗값을</a:t>
            </a:r>
            <a:r>
              <a:rPr lang="ko-KR" altLang="en-US" dirty="0"/>
              <a:t> 넘었으므로 일치하는 점 </a:t>
            </a:r>
            <a:r>
              <a:rPr lang="en-US" altLang="ko-KR" dirty="0"/>
              <a:t>7</a:t>
            </a:r>
            <a:r>
              <a:rPr lang="ko-KR" altLang="en-US" dirty="0"/>
              <a:t>개를 가지고 최적 직선을 추정한다</a:t>
            </a:r>
            <a:r>
              <a:rPr lang="en-US" altLang="ko-KR" dirty="0"/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91FCA0-9DBE-99F2-9580-D8CA11AE6BAA}"/>
              </a:ext>
            </a:extLst>
          </p:cNvPr>
          <p:cNvSpPr txBox="1"/>
          <p:nvPr/>
        </p:nvSpPr>
        <p:spPr>
          <a:xfrm>
            <a:off x="8386094" y="4023536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3</a:t>
            </a:r>
            <a:r>
              <a:rPr lang="ko-KR" altLang="en-US" b="1" dirty="0"/>
              <a:t>차 시도</a:t>
            </a:r>
            <a:endParaRPr lang="en-US" altLang="ko-KR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0A28CE-FD95-6372-1015-77FC7C174741}"/>
              </a:ext>
            </a:extLst>
          </p:cNvPr>
          <p:cNvSpPr txBox="1"/>
          <p:nvPr/>
        </p:nvSpPr>
        <p:spPr>
          <a:xfrm>
            <a:off x="9586864" y="153447"/>
            <a:ext cx="24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/>
              <a:t>임곗값</a:t>
            </a:r>
            <a:r>
              <a:rPr lang="ko-KR" altLang="en-US" sz="2000" dirty="0"/>
              <a:t> </a:t>
            </a:r>
            <a:r>
              <a:rPr lang="en-US" altLang="ko-KR" sz="2000" dirty="0"/>
              <a:t>d = 5</a:t>
            </a:r>
          </a:p>
          <a:p>
            <a:pPr algn="r"/>
            <a:r>
              <a:rPr lang="ko-KR" altLang="en-US" sz="2000" dirty="0"/>
              <a:t>허용하는 오차 </a:t>
            </a:r>
            <a:r>
              <a:rPr lang="en-US" altLang="ko-KR" sz="2000" dirty="0"/>
              <a:t>= 5</a:t>
            </a:r>
          </a:p>
        </p:txBody>
      </p:sp>
    </p:spTree>
    <p:extLst>
      <p:ext uri="{BB962C8B-B14F-4D97-AF65-F5344CB8AC3E}">
        <p14:creationId xmlns:p14="http://schemas.microsoft.com/office/powerpoint/2010/main" val="3481283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481439" y="1986617"/>
            <a:ext cx="511844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영역 분할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물체가 점유한 영역을 구분하는 작업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에지는 물체의 경계를 지정하므로 에지가 완벽하다면 영역 분할이 따로 필요 없다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의미 분할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의미 있는 단위로 분할하는 방식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ex) </a:t>
            </a:r>
            <a:r>
              <a:rPr lang="ko-KR" altLang="en-US" sz="2000" dirty="0"/>
              <a:t>관심이 있는 물체에 집중하는 선택적 주의집중 </a:t>
            </a:r>
            <a:r>
              <a:rPr lang="ko-KR" altLang="en-US" sz="2000" dirty="0" err="1"/>
              <a:t>자굥ㅇ을</a:t>
            </a:r>
            <a:r>
              <a:rPr lang="ko-KR" altLang="en-US" sz="2000" dirty="0"/>
              <a:t> 통해 사람 영역</a:t>
            </a:r>
            <a:r>
              <a:rPr lang="en-US" altLang="ko-KR" sz="2000" dirty="0"/>
              <a:t>, </a:t>
            </a:r>
            <a:r>
              <a:rPr lang="ko-KR" altLang="en-US" sz="2000" dirty="0"/>
              <a:t>눈과</a:t>
            </a:r>
            <a:r>
              <a:rPr lang="en-US" altLang="ko-KR" sz="2000" dirty="0"/>
              <a:t>, </a:t>
            </a:r>
            <a:r>
              <a:rPr lang="ko-KR" altLang="en-US" sz="2000" dirty="0"/>
              <a:t>입을 분할하여 표정까지 인식한다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03DFB-4686-4412-385E-10E68C2607CD}"/>
              </a:ext>
            </a:extLst>
          </p:cNvPr>
          <p:cNvSpPr txBox="1"/>
          <p:nvPr/>
        </p:nvSpPr>
        <p:spPr>
          <a:xfrm>
            <a:off x="5628641" y="1986617"/>
            <a:ext cx="5892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워터 </a:t>
            </a:r>
            <a:r>
              <a:rPr lang="ko-KR" altLang="en-US" sz="2200" b="1" dirty="0" err="1"/>
              <a:t>셰드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비가 왔을 때 </a:t>
            </a:r>
            <a:r>
              <a:rPr lang="ko-KR" altLang="en-US" sz="2000" b="1" dirty="0"/>
              <a:t>오목한 곳에 웅덩이</a:t>
            </a:r>
            <a:r>
              <a:rPr lang="ko-KR" altLang="en-US" sz="2000" dirty="0"/>
              <a:t>가 생기는 현상을 모방하는 연산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이를 확장해 영역 분할에 활용 가능하다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슈퍼 화소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영상을 아주 작은 영역으로 분할해 다른 알고리즘의 입력으로 사용할 때 화소보다 크지만 물체보다 작은 영역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46151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940163" y="1874857"/>
            <a:ext cx="49580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SLIC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여러 </a:t>
            </a:r>
            <a:r>
              <a:rPr lang="ko-KR" altLang="en-US" sz="2000" dirty="0" err="1"/>
              <a:t>슈퍼화소</a:t>
            </a:r>
            <a:r>
              <a:rPr lang="ko-KR" altLang="en-US" sz="2000" dirty="0"/>
              <a:t> 알고리즘 중 하나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K</a:t>
            </a:r>
            <a:r>
              <a:rPr lang="ko-KR" altLang="en-US" sz="2000" dirty="0"/>
              <a:t>평균 군집화와 비슷하게 작동하나 처리 과정이 단순하고 성능이 좋다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입력 영상에서 </a:t>
            </a:r>
            <a:r>
              <a:rPr lang="en-US" altLang="ko-KR" sz="2000" dirty="0"/>
              <a:t>K</a:t>
            </a:r>
            <a:r>
              <a:rPr lang="ko-KR" altLang="en-US" sz="2000" dirty="0"/>
              <a:t>개 화소를 군집 중심으로 간주한다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화소를 색상과 위치 값을 결합해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차원 벡터</a:t>
            </a:r>
            <a:r>
              <a:rPr lang="ko-KR" altLang="en-US" sz="2000" dirty="0"/>
              <a:t>로 표현한다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화소를 가장 가까운 군집 중심에 할당하는 단계</a:t>
            </a:r>
            <a:r>
              <a:rPr lang="en-US" altLang="ko-KR" sz="2000" dirty="0"/>
              <a:t>, </a:t>
            </a:r>
            <a:r>
              <a:rPr lang="ko-KR" altLang="en-US" sz="2000" b="1" dirty="0"/>
              <a:t>군집 중심을 갱신하는 단계</a:t>
            </a:r>
            <a:r>
              <a:rPr lang="ko-KR" altLang="en-US" sz="2000" dirty="0"/>
              <a:t>를 반복한다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EC3F39-6438-D1F7-CF2F-7E9DAA5DD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54933"/>
              </p:ext>
            </p:extLst>
          </p:nvPr>
        </p:nvGraphicFramePr>
        <p:xfrm>
          <a:off x="293757" y="2444229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430583-928D-6D00-3F5B-B8A3949D5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4581"/>
              </p:ext>
            </p:extLst>
          </p:nvPr>
        </p:nvGraphicFramePr>
        <p:xfrm>
          <a:off x="1909197" y="2444229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8EFA53-C414-111F-1500-A0476793A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3848"/>
              </p:ext>
            </p:extLst>
          </p:nvPr>
        </p:nvGraphicFramePr>
        <p:xfrm>
          <a:off x="3514478" y="2444229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721A026-8738-B60D-F5A2-9C94D92E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806302"/>
              </p:ext>
            </p:extLst>
          </p:nvPr>
        </p:nvGraphicFramePr>
        <p:xfrm>
          <a:off x="5119759" y="2444229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8FDD7E-D255-376B-089A-78BE7021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767770"/>
              </p:ext>
            </p:extLst>
          </p:nvPr>
        </p:nvGraphicFramePr>
        <p:xfrm>
          <a:off x="293757" y="3429000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9E1F9CD-983B-3F2F-3AC8-094313C60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742420"/>
              </p:ext>
            </p:extLst>
          </p:nvPr>
        </p:nvGraphicFramePr>
        <p:xfrm>
          <a:off x="1909197" y="3429000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087780-1B3A-7EEA-C62B-18CD71AE3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79422"/>
              </p:ext>
            </p:extLst>
          </p:nvPr>
        </p:nvGraphicFramePr>
        <p:xfrm>
          <a:off x="3514478" y="3429000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C7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60D1DD3-AB9F-7F73-9402-5D38BDD6A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94561"/>
              </p:ext>
            </p:extLst>
          </p:nvPr>
        </p:nvGraphicFramePr>
        <p:xfrm>
          <a:off x="5119759" y="3429000"/>
          <a:ext cx="1615440" cy="98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88">
                  <a:extLst>
                    <a:ext uri="{9D8B030D-6E8A-4147-A177-3AD203B41FA5}">
                      <a16:colId xmlns:a16="http://schemas.microsoft.com/office/drawing/2014/main" val="4055914774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183421068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1389451405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739435772"/>
                    </a:ext>
                  </a:extLst>
                </a:gridCol>
                <a:gridCol w="323088">
                  <a:extLst>
                    <a:ext uri="{9D8B030D-6E8A-4147-A177-3AD203B41FA5}">
                      <a16:colId xmlns:a16="http://schemas.microsoft.com/office/drawing/2014/main" val="2030463666"/>
                    </a:ext>
                  </a:extLst>
                </a:gridCol>
              </a:tblGrid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77722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C8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24185"/>
                  </a:ext>
                </a:extLst>
              </a:tr>
              <a:tr h="3282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82064" marR="82064" marT="41032" marB="41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4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910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096000" y="1273423"/>
            <a:ext cx="5709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skimage</a:t>
            </a:r>
            <a:r>
              <a:rPr lang="en-US" altLang="ko-KR" sz="2000" dirty="0"/>
              <a:t> </a:t>
            </a:r>
            <a:r>
              <a:rPr lang="ko-KR" altLang="en-US" sz="2000" dirty="0"/>
              <a:t>라이브러리를 설치한다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OpenCV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skimage</a:t>
            </a:r>
            <a:r>
              <a:rPr lang="en-US" altLang="ko-KR" sz="2000" dirty="0"/>
              <a:t> </a:t>
            </a:r>
            <a:r>
              <a:rPr lang="ko-KR" altLang="en-US" sz="2000" dirty="0"/>
              <a:t>영상을 불러올 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skimage</a:t>
            </a:r>
            <a:r>
              <a:rPr lang="ko-KR" altLang="en-US" sz="2000" dirty="0"/>
              <a:t>는 </a:t>
            </a:r>
            <a:r>
              <a:rPr lang="en-US" altLang="ko-KR" sz="2000" dirty="0"/>
              <a:t>RGB </a:t>
            </a:r>
            <a:r>
              <a:rPr lang="ko-KR" altLang="en-US" sz="2000" dirty="0"/>
              <a:t>순서로 저장하지만</a:t>
            </a:r>
            <a:r>
              <a:rPr lang="en-US" altLang="ko-KR" sz="2000" dirty="0"/>
              <a:t>, OpenCV</a:t>
            </a:r>
            <a:r>
              <a:rPr lang="ko-KR" altLang="en-US" sz="2000" dirty="0"/>
              <a:t>는 반대로 저장하기에 </a:t>
            </a:r>
            <a:r>
              <a:rPr lang="en-US" altLang="ko-KR" sz="2000" dirty="0" err="1"/>
              <a:t>cvtColor</a:t>
            </a:r>
            <a:r>
              <a:rPr lang="ko-KR" altLang="en-US" sz="2000" dirty="0"/>
              <a:t> 함수로 </a:t>
            </a:r>
            <a:r>
              <a:rPr lang="en-US" altLang="ko-KR" sz="2000" dirty="0"/>
              <a:t>BGR </a:t>
            </a:r>
            <a:r>
              <a:rPr lang="ko-KR" altLang="en-US" sz="2000" dirty="0"/>
              <a:t>변환하여 출력해야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Slic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</a:t>
            </a:r>
            <a:r>
              <a:rPr lang="en-US" altLang="ko-KR" sz="2000" dirty="0"/>
              <a:t> </a:t>
            </a:r>
            <a:r>
              <a:rPr lang="ko-KR" altLang="en-US" sz="2000" dirty="0"/>
              <a:t>첫 번째 인수는 분할할 영상이고</a:t>
            </a:r>
            <a:r>
              <a:rPr lang="en-US" altLang="ko-KR" sz="2000" dirty="0"/>
              <a:t>, compactness</a:t>
            </a:r>
            <a:r>
              <a:rPr lang="ko-KR" altLang="en-US" sz="2000" dirty="0"/>
              <a:t> 인수는 슈퍼 화소의 모양을 조절한다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값이 클수록 </a:t>
            </a:r>
            <a:r>
              <a:rPr lang="ko-KR" altLang="en-US" sz="2000" b="1" dirty="0"/>
              <a:t>네모에 가깝게</a:t>
            </a:r>
            <a:r>
              <a:rPr lang="ko-KR" altLang="en-US" sz="2000" dirty="0"/>
              <a:t> 만들어지고 대신 슈퍼 화소의 색상 균일성이 희생된다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n_segments</a:t>
            </a:r>
            <a:r>
              <a:rPr lang="en-US" altLang="ko-KR" sz="2000" b="1" dirty="0"/>
              <a:t> </a:t>
            </a:r>
            <a:r>
              <a:rPr lang="ko-KR" altLang="en-US" sz="2000" dirty="0"/>
              <a:t>인수는 슈퍼 화소의 개수를 </a:t>
            </a:r>
            <a:r>
              <a:rPr lang="en-US" altLang="ko-KR" sz="2000" b="1" dirty="0"/>
              <a:t>600</a:t>
            </a:r>
            <a:r>
              <a:rPr lang="ko-KR" altLang="en-US" sz="2000" b="1" dirty="0"/>
              <a:t>개</a:t>
            </a:r>
            <a:r>
              <a:rPr lang="ko-KR" altLang="en-US" sz="2000" dirty="0"/>
              <a:t>로 지정한다</a:t>
            </a:r>
            <a:r>
              <a:rPr lang="en-US" altLang="ko-KR" sz="2000" dirty="0"/>
              <a:t>.(</a:t>
            </a:r>
            <a:r>
              <a:rPr lang="ko-KR" altLang="en-US" sz="2000" dirty="0"/>
              <a:t>기존에 설명했던 </a:t>
            </a:r>
            <a:r>
              <a:rPr lang="en-US" altLang="ko-KR" sz="2000" dirty="0"/>
              <a:t>k)</a:t>
            </a:r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0~1 </a:t>
            </a:r>
            <a:r>
              <a:rPr lang="ko-KR" altLang="en-US" sz="2000" dirty="0"/>
              <a:t>사이의 실수로 표현된 </a:t>
            </a:r>
            <a:r>
              <a:rPr lang="en-US" altLang="ko-KR" sz="2000" dirty="0"/>
              <a:t>sp_img1</a:t>
            </a:r>
            <a:r>
              <a:rPr lang="ko-KR" altLang="en-US" sz="2000" dirty="0"/>
              <a:t>을 </a:t>
            </a:r>
            <a:r>
              <a:rPr lang="en-US" altLang="ko-KR" sz="2000" dirty="0"/>
              <a:t>0~255 </a:t>
            </a:r>
            <a:r>
              <a:rPr lang="ko-KR" altLang="en-US" sz="2000" dirty="0"/>
              <a:t>사이로 바꾸고 </a:t>
            </a:r>
            <a:r>
              <a:rPr lang="en-US" altLang="ko-KR" sz="2000" dirty="0"/>
              <a:t>uint8 </a:t>
            </a:r>
            <a:r>
              <a:rPr lang="ko-KR" altLang="en-US" sz="2000" dirty="0"/>
              <a:t>형으로</a:t>
            </a:r>
            <a:r>
              <a:rPr lang="en-US" altLang="ko-KR" sz="2000" dirty="0"/>
              <a:t> </a:t>
            </a:r>
            <a:r>
              <a:rPr lang="ko-KR" altLang="en-US" sz="2000" dirty="0"/>
              <a:t>변환한다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3C4E0-7DD6-F480-9AEB-4104854DCA4B}"/>
              </a:ext>
            </a:extLst>
          </p:cNvPr>
          <p:cNvSpPr txBox="1"/>
          <p:nvPr/>
        </p:nvSpPr>
        <p:spPr>
          <a:xfrm>
            <a:off x="480268" y="2345361"/>
            <a:ext cx="5307301" cy="3477875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Img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skimage.data.coffee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cv2.imshow('coffee', cv2.cvtColor(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cv2.COLOR_RGB2BGR))</a:t>
            </a:r>
          </a:p>
          <a:p>
            <a:endParaRPr lang="en-US" altLang="ko-KR" sz="2000" dirty="0"/>
          </a:p>
          <a:p>
            <a:r>
              <a:rPr lang="en-US" altLang="ko-KR" sz="2000" dirty="0"/>
              <a:t>Slic1 = </a:t>
            </a:r>
            <a:r>
              <a:rPr lang="en-US" altLang="ko-KR" sz="2000" dirty="0" err="1"/>
              <a:t>skimage.segmentation.slic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compactness = 20, </a:t>
            </a:r>
            <a:r>
              <a:rPr lang="en-US" altLang="ko-KR" sz="2000" dirty="0" err="1"/>
              <a:t>n_segments</a:t>
            </a:r>
            <a:r>
              <a:rPr lang="en-US" altLang="ko-KR" sz="2000" dirty="0"/>
              <a:t> = 600)</a:t>
            </a:r>
          </a:p>
          <a:p>
            <a:r>
              <a:rPr lang="en-US" altLang="ko-KR" sz="2000" dirty="0"/>
              <a:t>sp_img1 = </a:t>
            </a:r>
            <a:r>
              <a:rPr lang="en-US" altLang="ko-KR" sz="2000" dirty="0" err="1"/>
              <a:t>skimage.segmentation.mark_boundaries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slic1)</a:t>
            </a:r>
          </a:p>
          <a:p>
            <a:r>
              <a:rPr lang="en-US" altLang="ko-KR" sz="2000" dirty="0"/>
              <a:t>Sp_img1 = np.uint8(sp_img1 * 255.0)</a:t>
            </a:r>
          </a:p>
          <a:p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D6A7D-4B67-1FA4-924D-2088E1C0B500}"/>
              </a:ext>
            </a:extLst>
          </p:cNvPr>
          <p:cNvSpPr txBox="1"/>
          <p:nvPr/>
        </p:nvSpPr>
        <p:spPr>
          <a:xfrm>
            <a:off x="480269" y="1692552"/>
            <a:ext cx="2547412" cy="400110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pip install scikit-image</a:t>
            </a:r>
          </a:p>
        </p:txBody>
      </p:sp>
    </p:spTree>
    <p:extLst>
      <p:ext uri="{BB962C8B-B14F-4D97-AF65-F5344CB8AC3E}">
        <p14:creationId xmlns:p14="http://schemas.microsoft.com/office/powerpoint/2010/main" val="279951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781357" y="2613392"/>
            <a:ext cx="60448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HSV</a:t>
            </a:r>
            <a:r>
              <a:rPr lang="ko-KR" altLang="en-US" sz="2000" b="1" dirty="0"/>
              <a:t> 컬러 모델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H</a:t>
            </a:r>
            <a:r>
              <a:rPr lang="ko-KR" altLang="en-US" sz="2000" dirty="0"/>
              <a:t>는 색상</a:t>
            </a:r>
            <a:r>
              <a:rPr lang="en-US" altLang="ko-KR" sz="2000" dirty="0"/>
              <a:t>, S</a:t>
            </a:r>
            <a:r>
              <a:rPr lang="ko-KR" altLang="en-US" sz="2000" dirty="0"/>
              <a:t>는 채도</a:t>
            </a:r>
            <a:r>
              <a:rPr lang="en-US" altLang="ko-KR" sz="2000" dirty="0"/>
              <a:t>, V</a:t>
            </a:r>
            <a:r>
              <a:rPr lang="ko-KR" altLang="en-US" sz="2000" dirty="0"/>
              <a:t>는 명암을 표현한다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RGB </a:t>
            </a:r>
            <a:r>
              <a:rPr lang="ko-KR" altLang="en-US" sz="2000" dirty="0"/>
              <a:t>모델에서는 빛의 밝기가 </a:t>
            </a:r>
            <a:r>
              <a:rPr lang="en-US" altLang="ko-KR" sz="2000" dirty="0"/>
              <a:t>R,G,B </a:t>
            </a:r>
            <a:r>
              <a:rPr lang="ko-KR" altLang="en-US" sz="2000" dirty="0"/>
              <a:t>세 요소에 섞여 있으므로 빛이 약해지면 세 값이 모두 작아진다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576472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컬러 모델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76DC2-9BED-76CB-5812-3FB89AD6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3" y="2113101"/>
            <a:ext cx="4073816" cy="30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882C02-EFF3-7E30-5191-689C19AA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763" b="30403"/>
          <a:stretch/>
        </p:blipFill>
        <p:spPr>
          <a:xfrm>
            <a:off x="544976" y="1355340"/>
            <a:ext cx="3214224" cy="1510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E1F250-2323-08D5-4439-0586D1BB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58" y="776153"/>
            <a:ext cx="3214224" cy="2316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279B39-2221-962D-46B1-06C0C8D7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22" y="3528836"/>
            <a:ext cx="3210560" cy="2306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77C096-A4FB-46D6-61C2-CEEC28417F6C}"/>
              </a:ext>
            </a:extLst>
          </p:cNvPr>
          <p:cNvSpPr txBox="1"/>
          <p:nvPr/>
        </p:nvSpPr>
        <p:spPr>
          <a:xfrm>
            <a:off x="6772020" y="3098508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coffee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F0F9-A105-3848-7AFB-14EBCCD0780B}"/>
              </a:ext>
            </a:extLst>
          </p:cNvPr>
          <p:cNvSpPr txBox="1"/>
          <p:nvPr/>
        </p:nvSpPr>
        <p:spPr>
          <a:xfrm>
            <a:off x="6772020" y="5835417"/>
            <a:ext cx="20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super pixel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E452B6-F728-048A-4142-1D54B9DF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3" y="3283174"/>
            <a:ext cx="5169166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1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589280" y="1590377"/>
                <a:ext cx="5709920" cy="453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최적화 분할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다른 분할 알고리즘은 지역적 명암 변화만 살피기에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배경색과 물체의 색이 비슷하면 </a:t>
                </a:r>
                <a:r>
                  <a:rPr lang="ko-KR" altLang="en-US" sz="2000" b="1" dirty="0"/>
                  <a:t>경계가 형성되지 않아 </a:t>
                </a:r>
                <a:r>
                  <a:rPr lang="ko-KR" altLang="en-US" sz="2000" dirty="0"/>
                  <a:t>배경과 물체의 </a:t>
                </a:r>
                <a:r>
                  <a:rPr lang="ko-KR" altLang="en-US" sz="2000" b="1" dirty="0"/>
                  <a:t>영역이 섞이게</a:t>
                </a:r>
                <a:r>
                  <a:rPr lang="ko-KR" altLang="en-US" sz="2000" dirty="0"/>
                  <a:t> 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지역적 명암 변화와 전역적 정보를 같이 고려하여 이 문제를 해결할 수 있다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유사도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거리와 반대되는 개념으로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거리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가 가질 수 있는 최댓값 </a:t>
                </a:r>
                <a:r>
                  <a:rPr lang="en-US" altLang="ko-KR" sz="2000" dirty="0"/>
                  <a:t>D</a:t>
                </a:r>
                <a:r>
                  <a:rPr lang="ko-KR" altLang="en-US" sz="2000" dirty="0"/>
                  <a:t>에서 거리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를 뺀 값 또는 거리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의 역수를 사용한다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f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/>
                  <a:t>는</a:t>
                </a:r>
                <a:r>
                  <a:rPr lang="en-US" altLang="ko-KR" sz="2000" dirty="0"/>
                  <a:t> v</a:t>
                </a:r>
                <a:r>
                  <a:rPr lang="ko-KR" altLang="en-US" sz="2000" dirty="0"/>
                  <a:t>에 해당하는 화소의 색상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위치를결합한</a:t>
                </a:r>
                <a:r>
                  <a:rPr lang="ko-KR" altLang="en-US" sz="2000" dirty="0"/>
                  <a:t> 벡터다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1590377"/>
                <a:ext cx="5709920" cy="4533742"/>
              </a:xfrm>
              <a:prstGeom prst="rect">
                <a:avLst/>
              </a:prstGeom>
              <a:blipFill>
                <a:blip r:embed="rId2"/>
                <a:stretch>
                  <a:fillRect l="-1389" t="-1210" r="-855" b="-1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223E89-C875-1DFD-51A6-1A7C73F3437E}"/>
                  </a:ext>
                </a:extLst>
              </p:cNvPr>
              <p:cNvSpPr txBox="1"/>
              <p:nvPr/>
            </p:nvSpPr>
            <p:spPr>
              <a:xfrm>
                <a:off x="6299200" y="2423160"/>
                <a:ext cx="553510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/>
                  <a:t>거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리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begChr m:val="‖"/>
                                <m:endChr m:val="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만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일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𝑛𝑒𝑖𝑔h𝑏𝑜𝑟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그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렇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지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않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으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면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223E89-C875-1DFD-51A6-1A7C73F34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0" y="2423160"/>
                <a:ext cx="5535105" cy="719428"/>
              </a:xfrm>
              <a:prstGeom prst="rect">
                <a:avLst/>
              </a:prstGeom>
              <a:blipFill>
                <a:blip r:embed="rId3"/>
                <a:stretch>
                  <a:fillRect l="-2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F7B2D-4F40-E635-F7B8-4CE332F234FE}"/>
                  </a:ext>
                </a:extLst>
              </p:cNvPr>
              <p:cNvSpPr txBox="1"/>
              <p:nvPr/>
            </p:nvSpPr>
            <p:spPr>
              <a:xfrm>
                <a:off x="5986037" y="3364227"/>
                <a:ext cx="5848268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/>
                  <a:t>유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사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또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는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𝑝𝑞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만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일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𝑛𝑒𝑖𝑔h𝑏𝑜𝑟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그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렇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지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않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으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면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F7B2D-4F40-E635-F7B8-4CE332F23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037" y="3364227"/>
                <a:ext cx="5848268" cy="884281"/>
              </a:xfrm>
              <a:prstGeom prst="rect">
                <a:avLst/>
              </a:prstGeom>
              <a:blipFill>
                <a:blip r:embed="rId4"/>
                <a:stretch>
                  <a:fillRect l="-2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016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/>
              <p:nvPr/>
            </p:nvSpPr>
            <p:spPr>
              <a:xfrm>
                <a:off x="487680" y="1797989"/>
                <a:ext cx="5709920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정규화</a:t>
                </a:r>
                <a:r>
                  <a:rPr lang="en-US" altLang="ko-KR" sz="2200" b="1" dirty="0"/>
                  <a:t> </a:t>
                </a:r>
                <a:r>
                  <a:rPr lang="ko-KR" altLang="en-US" sz="2200" b="1" dirty="0"/>
                  <a:t>절단</a:t>
                </a:r>
                <a:endParaRPr lang="en-US" altLang="ko-KR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화소를 노드로 취하고 </a:t>
                </a:r>
                <a:r>
                  <a:rPr lang="en-US" altLang="ko-KR" sz="2000" dirty="0"/>
                  <a:t>f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/>
                  <a:t>로 색상과 위치를 결합한 </a:t>
                </a:r>
                <a:r>
                  <a:rPr lang="en-US" altLang="ko-KR" sz="2000" dirty="0"/>
                  <a:t>5</a:t>
                </a:r>
                <a:r>
                  <a:rPr lang="ko-KR" altLang="en-US" sz="2000" dirty="0"/>
                  <a:t>차원 벡터를 사용하고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유사도를 에지 가중치로 사용한다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기존 영역을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개 영역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분할했을 때 </a:t>
                </a:r>
                <a:r>
                  <a:rPr lang="en-US" altLang="ko-KR" sz="2000" dirty="0"/>
                  <a:t>cut</a:t>
                </a:r>
                <a:r>
                  <a:rPr lang="ko-KR" altLang="en-US" sz="2000" dirty="0"/>
                  <a:t>을 위 식으로 정의한다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cut </a:t>
                </a:r>
                <a:r>
                  <a:rPr lang="ko-KR" altLang="en-US" sz="2000" dirty="0"/>
                  <a:t>식은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영역이 클수록 둘 사이에 에지가 많아 덩달아 커지며 이를 목적 함수로 사용한 알고리즘은 영역을 </a:t>
                </a:r>
                <a:r>
                  <a:rPr lang="ko-KR" altLang="en-US" sz="2000" b="1" dirty="0"/>
                  <a:t>자잘하게 분할</a:t>
                </a:r>
                <a:r>
                  <a:rPr lang="ko-KR" altLang="en-US" sz="2000" dirty="0"/>
                  <a:t>하는 경향을 띤다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아래 식은 </a:t>
                </a:r>
                <a:r>
                  <a:rPr lang="en-US" altLang="ko-KR" sz="2000" dirty="0"/>
                  <a:t>cut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 err="1"/>
                  <a:t>정규화하여</a:t>
                </a:r>
                <a:r>
                  <a:rPr lang="ko-KR" altLang="en-US" sz="2000" dirty="0"/>
                  <a:t> 영역의 크기에 중립이 되도록 만든다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710F0E-9701-1749-E2AD-7D37A25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1797989"/>
                <a:ext cx="5709920" cy="3816429"/>
              </a:xfrm>
              <a:prstGeom prst="rect">
                <a:avLst/>
              </a:prstGeom>
              <a:blipFill>
                <a:blip r:embed="rId2"/>
                <a:stretch>
                  <a:fillRect l="-1387" t="-1438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223E89-C875-1DFD-51A6-1A7C73F3437E}"/>
                  </a:ext>
                </a:extLst>
              </p:cNvPr>
              <p:cNvSpPr txBox="1"/>
              <p:nvPr/>
            </p:nvSpPr>
            <p:spPr>
              <a:xfrm>
                <a:off x="6878320" y="2873919"/>
                <a:ext cx="3890552" cy="446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𝑐𝑢𝑡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400" dirty="0"/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223E89-C875-1DFD-51A6-1A7C73F34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320" y="2873919"/>
                <a:ext cx="3890552" cy="446469"/>
              </a:xfrm>
              <a:prstGeom prst="rect">
                <a:avLst/>
              </a:prstGeom>
              <a:blipFill>
                <a:blip r:embed="rId3"/>
                <a:stretch>
                  <a:fillRect l="-2347" t="-141892" r="-313" b="-194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0C952D-64F4-E7DF-0D3F-F860FF630493}"/>
                  </a:ext>
                </a:extLst>
              </p:cNvPr>
              <p:cNvSpPr txBox="1"/>
              <p:nvPr/>
            </p:nvSpPr>
            <p:spPr>
              <a:xfrm>
                <a:off x="6532880" y="3666524"/>
                <a:ext cx="4727000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𝑛𝑐𝑢𝑡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400" dirty="0"/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𝑐𝑢𝑡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𝑐𝑢𝑡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𝑐𝑢𝑡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𝑐𝑢𝑡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0C952D-64F4-E7DF-0D3F-F860FF630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80" y="3666524"/>
                <a:ext cx="4727000" cy="599075"/>
              </a:xfrm>
              <a:prstGeom prst="rect">
                <a:avLst/>
              </a:prstGeom>
              <a:blipFill>
                <a:blip r:embed="rId4"/>
                <a:stretch>
                  <a:fillRect b="-7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276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6177280" y="2413337"/>
            <a:ext cx="5709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Rag_mean_color</a:t>
            </a:r>
            <a:r>
              <a:rPr lang="en-US" altLang="ko-KR" sz="2000" dirty="0"/>
              <a:t> </a:t>
            </a:r>
            <a:r>
              <a:rPr lang="ko-KR" altLang="en-US" sz="2000" dirty="0"/>
              <a:t>함수는 슈퍼 화소를 노드로 사용하고 </a:t>
            </a:r>
            <a:r>
              <a:rPr lang="en-US" altLang="ko-KR" sz="2000" dirty="0"/>
              <a:t>‘similarity’</a:t>
            </a:r>
            <a:r>
              <a:rPr lang="ko-KR" altLang="en-US" sz="2000" dirty="0"/>
              <a:t>를 에지 가중치로 사용한 그래프를 구성하여 </a:t>
            </a:r>
            <a:r>
              <a:rPr lang="en-US" altLang="ko-KR" sz="2000" dirty="0"/>
              <a:t>g </a:t>
            </a:r>
            <a:r>
              <a:rPr lang="ko-KR" altLang="en-US" sz="2000" dirty="0"/>
              <a:t>객체에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Cut_normalized</a:t>
            </a:r>
            <a:r>
              <a:rPr lang="en-US" altLang="ko-KR" sz="2000" dirty="0"/>
              <a:t> </a:t>
            </a:r>
            <a:r>
              <a:rPr lang="ko-KR" altLang="en-US" sz="2000" dirty="0"/>
              <a:t>함수는 </a:t>
            </a:r>
            <a:r>
              <a:rPr lang="en-US" altLang="ko-KR" sz="2000" dirty="0"/>
              <a:t>slic1</a:t>
            </a:r>
            <a:r>
              <a:rPr lang="ko-KR" altLang="en-US" sz="2000" dirty="0"/>
              <a:t>과 </a:t>
            </a:r>
            <a:r>
              <a:rPr lang="en-US" altLang="ko-KR" sz="2000" dirty="0"/>
              <a:t>g </a:t>
            </a:r>
            <a:r>
              <a:rPr lang="ko-KR" altLang="en-US" sz="2000" dirty="0"/>
              <a:t>객체 정보를 이용하여 정규화 절단을 수행하고 결과를 </a:t>
            </a:r>
            <a:r>
              <a:rPr lang="en-US" altLang="ko-KR" sz="2000" dirty="0" err="1"/>
              <a:t>ncut</a:t>
            </a:r>
            <a:r>
              <a:rPr lang="en-US" altLang="ko-KR" sz="2000" dirty="0"/>
              <a:t> </a:t>
            </a:r>
            <a:r>
              <a:rPr lang="ko-KR" altLang="en-US" sz="2000" dirty="0"/>
              <a:t>객체에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D8C66-0D60-9AB6-7E98-494273B83EBD}"/>
              </a:ext>
            </a:extLst>
          </p:cNvPr>
          <p:cNvSpPr txBox="1"/>
          <p:nvPr/>
        </p:nvSpPr>
        <p:spPr>
          <a:xfrm>
            <a:off x="480268" y="1487030"/>
            <a:ext cx="5307301" cy="4708981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coffee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skimage.data.coffee</a:t>
            </a:r>
            <a:r>
              <a:rPr lang="en-US" altLang="ko-KR" sz="2000" dirty="0"/>
              <a:t>()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slic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skimage.segmentation.slic</a:t>
            </a:r>
            <a:r>
              <a:rPr lang="en-US" altLang="ko-KR" sz="2000" dirty="0"/>
              <a:t>(coffee, compactness = 20, </a:t>
            </a:r>
            <a:r>
              <a:rPr lang="en-US" altLang="ko-KR" sz="2000" dirty="0" err="1"/>
              <a:t>n_segments</a:t>
            </a:r>
            <a:r>
              <a:rPr lang="en-US" altLang="ko-KR" sz="2000" dirty="0"/>
              <a:t> = 600)</a:t>
            </a:r>
          </a:p>
          <a:p>
            <a:r>
              <a:rPr lang="en-US" altLang="ko-KR" sz="2000" dirty="0"/>
              <a:t>g = </a:t>
            </a:r>
            <a:r>
              <a:rPr lang="en-US" altLang="ko-KR" sz="2000" dirty="0" err="1"/>
              <a:t>skimage.future.graph.rag_mean_color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coffee,slic</a:t>
            </a:r>
            <a:r>
              <a:rPr lang="en-US" altLang="ko-KR" sz="2000" dirty="0"/>
              <a:t>, mode =‘similarity’)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ncut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skimage.future.graph.cut_normalized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slic,g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marking = </a:t>
            </a:r>
            <a:r>
              <a:rPr lang="en-US" altLang="ko-KR" sz="2000" dirty="0" err="1"/>
              <a:t>skimage.segmentation.mark_boundaries</a:t>
            </a:r>
            <a:r>
              <a:rPr lang="en-US" altLang="ko-KR" sz="2000" dirty="0"/>
              <a:t>(coffee, </a:t>
            </a:r>
            <a:r>
              <a:rPr lang="en-US" altLang="ko-KR" sz="2000" dirty="0" err="1"/>
              <a:t>ncut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ncut_coffee</a:t>
            </a:r>
            <a:r>
              <a:rPr lang="en-US" altLang="ko-KR" sz="2000" dirty="0"/>
              <a:t> = np.uint8(marking * 255.0)</a:t>
            </a:r>
          </a:p>
        </p:txBody>
      </p:sp>
    </p:spTree>
    <p:extLst>
      <p:ext uri="{BB962C8B-B14F-4D97-AF65-F5344CB8AC3E}">
        <p14:creationId xmlns:p14="http://schemas.microsoft.com/office/powerpoint/2010/main" val="3684322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93061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902960" y="1408755"/>
            <a:ext cx="57099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능동 외곽선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물체 내부에 초기 곡선을 지정하면 곡선을 점점 확장하면서 물체 외곽선으로 접근하는 방법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곡선이 꿈틀대면서 에너지가 최소인 상태를 찾아가기 때문에 </a:t>
            </a:r>
            <a:r>
              <a:rPr lang="ko-KR" altLang="en-US" sz="2000" b="1" dirty="0" err="1"/>
              <a:t>스네이크</a:t>
            </a:r>
            <a:r>
              <a:rPr lang="ko-KR" altLang="en-US" sz="2000" dirty="0" err="1"/>
              <a:t>라는</a:t>
            </a:r>
            <a:r>
              <a:rPr lang="ko-KR" altLang="en-US" sz="2000" dirty="0"/>
              <a:t> 별명을 얻었다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스프라인</a:t>
            </a:r>
            <a:r>
              <a:rPr lang="ko-KR" altLang="en-US" sz="2200" b="1" dirty="0"/>
              <a:t> 곡선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매끄러운 곡선의 모양을 모델링하는 데 쓸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g(l) = (y(l), x(l))</a:t>
            </a:r>
            <a:r>
              <a:rPr lang="ko-KR" altLang="en-US" sz="2000" dirty="0"/>
              <a:t>로 표현하며 매개변수 </a:t>
            </a:r>
            <a:r>
              <a:rPr lang="en-US" altLang="ko-KR" sz="2000" dirty="0"/>
              <a:t>l</a:t>
            </a:r>
            <a:r>
              <a:rPr lang="ko-KR" altLang="en-US" sz="2000" dirty="0"/>
              <a:t>은 </a:t>
            </a:r>
            <a:r>
              <a:rPr lang="en-US" altLang="ko-KR" sz="2000" dirty="0"/>
              <a:t>[0,1]</a:t>
            </a:r>
            <a:r>
              <a:rPr lang="ko-KR" altLang="en-US" sz="2000" dirty="0"/>
              <a:t> 범위의 실수로</a:t>
            </a:r>
            <a:r>
              <a:rPr lang="en-US" altLang="ko-KR" sz="2000" dirty="0"/>
              <a:t>, </a:t>
            </a:r>
            <a:r>
              <a:rPr lang="ko-KR" altLang="en-US" sz="2000" dirty="0"/>
              <a:t>폐곡선을 이루기 위해 </a:t>
            </a:r>
            <a:r>
              <a:rPr lang="en-US" altLang="ko-KR" sz="2000" dirty="0"/>
              <a:t>g(0) = g(1)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그림은 </a:t>
            </a:r>
            <a:r>
              <a:rPr lang="en-US" altLang="ko-KR" sz="2000" dirty="0"/>
              <a:t>n = 6</a:t>
            </a:r>
            <a:r>
              <a:rPr lang="ko-KR" altLang="en-US" sz="2000" dirty="0"/>
              <a:t>일 때의 사례다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57E1F-FDD8-D285-1BF8-6947D8ABC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91444"/>
              </p:ext>
            </p:extLst>
          </p:nvPr>
        </p:nvGraphicFramePr>
        <p:xfrm>
          <a:off x="934720" y="1615145"/>
          <a:ext cx="4074160" cy="413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61300457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895159333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979237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1075595789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409447032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503005222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799812457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600327165"/>
                    </a:ext>
                  </a:extLst>
                </a:gridCol>
              </a:tblGrid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88957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293142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25650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71790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54337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978266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32880"/>
                  </a:ext>
                </a:extLst>
              </a:tr>
              <a:tr h="517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9355" marR="129355" marT="64677" marB="646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8581"/>
                  </a:ext>
                </a:extLst>
              </a:tr>
            </a:tbl>
          </a:graphicData>
        </a:graphic>
      </p:graphicFrame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334D2F5-4C1D-6EE3-957C-50D546747AA2}"/>
              </a:ext>
            </a:extLst>
          </p:cNvPr>
          <p:cNvSpPr/>
          <p:nvPr/>
        </p:nvSpPr>
        <p:spPr>
          <a:xfrm>
            <a:off x="1828800" y="2403176"/>
            <a:ext cx="1778000" cy="2443143"/>
          </a:xfrm>
          <a:custGeom>
            <a:avLst/>
            <a:gdLst>
              <a:gd name="connsiteX0" fmla="*/ 508000 w 2062480"/>
              <a:gd name="connsiteY0" fmla="*/ 30480 h 2631440"/>
              <a:gd name="connsiteX1" fmla="*/ 1534160 w 2062480"/>
              <a:gd name="connsiteY1" fmla="*/ 0 h 2631440"/>
              <a:gd name="connsiteX2" fmla="*/ 2062480 w 2062480"/>
              <a:gd name="connsiteY2" fmla="*/ 1097280 h 2631440"/>
              <a:gd name="connsiteX3" fmla="*/ 2042160 w 2062480"/>
              <a:gd name="connsiteY3" fmla="*/ 2631440 h 2631440"/>
              <a:gd name="connsiteX4" fmla="*/ 1026160 w 2062480"/>
              <a:gd name="connsiteY4" fmla="*/ 2621280 h 2631440"/>
              <a:gd name="connsiteX5" fmla="*/ 0 w 2062480"/>
              <a:gd name="connsiteY5" fmla="*/ 1584960 h 2631440"/>
              <a:gd name="connsiteX6" fmla="*/ 508000 w 2062480"/>
              <a:gd name="connsiteY6" fmla="*/ 3048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2480" h="2631440">
                <a:moveTo>
                  <a:pt x="508000" y="30480"/>
                </a:moveTo>
                <a:lnTo>
                  <a:pt x="1534160" y="0"/>
                </a:lnTo>
                <a:lnTo>
                  <a:pt x="2062480" y="1097280"/>
                </a:lnTo>
                <a:lnTo>
                  <a:pt x="2042160" y="2631440"/>
                </a:lnTo>
                <a:lnTo>
                  <a:pt x="1026160" y="2621280"/>
                </a:lnTo>
                <a:lnTo>
                  <a:pt x="0" y="1584960"/>
                </a:lnTo>
                <a:lnTo>
                  <a:pt x="508000" y="3048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7436A-45D1-C3C2-1540-C1596375A6AF}"/>
              </a:ext>
            </a:extLst>
          </p:cNvPr>
          <p:cNvSpPr txBox="1"/>
          <p:nvPr/>
        </p:nvSpPr>
        <p:spPr>
          <a:xfrm>
            <a:off x="873760" y="578844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디지털 공간에서의 </a:t>
            </a:r>
            <a:r>
              <a:rPr lang="ko-KR" altLang="en-US" b="1" dirty="0" err="1"/>
              <a:t>스네이크</a:t>
            </a:r>
            <a:r>
              <a:rPr lang="ko-KR" altLang="en-US" b="1" dirty="0"/>
              <a:t> 곡선 표현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D1F67-8FC9-664D-D272-39A55FCFCDEE}"/>
              </a:ext>
            </a:extLst>
          </p:cNvPr>
          <p:cNvSpPr txBox="1"/>
          <p:nvPr/>
        </p:nvSpPr>
        <p:spPr>
          <a:xfrm>
            <a:off x="2199640" y="2126177"/>
            <a:ext cx="441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sz="15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A7ED3-F258-F062-30BF-B1DE87B588AD}"/>
              </a:ext>
            </a:extLst>
          </p:cNvPr>
          <p:cNvSpPr txBox="1"/>
          <p:nvPr/>
        </p:nvSpPr>
        <p:spPr>
          <a:xfrm>
            <a:off x="3213100" y="2126177"/>
            <a:ext cx="441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B9531-4DC6-E8DE-DF4B-517AE551ED7B}"/>
              </a:ext>
            </a:extLst>
          </p:cNvPr>
          <p:cNvSpPr txBox="1"/>
          <p:nvPr/>
        </p:nvSpPr>
        <p:spPr>
          <a:xfrm>
            <a:off x="1702023" y="3873697"/>
            <a:ext cx="441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52488-4378-02EC-0A9B-C4071182C5FF}"/>
              </a:ext>
            </a:extLst>
          </p:cNvPr>
          <p:cNvSpPr txBox="1"/>
          <p:nvPr/>
        </p:nvSpPr>
        <p:spPr>
          <a:xfrm>
            <a:off x="2717800" y="4919690"/>
            <a:ext cx="441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5C53B-7FF2-D21E-74D5-CCE99C8F8DD8}"/>
              </a:ext>
            </a:extLst>
          </p:cNvPr>
          <p:cNvSpPr txBox="1"/>
          <p:nvPr/>
        </p:nvSpPr>
        <p:spPr>
          <a:xfrm>
            <a:off x="3746500" y="4931122"/>
            <a:ext cx="441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BF54C-6245-4711-71B8-AC0F41E1D5CC}"/>
              </a:ext>
            </a:extLst>
          </p:cNvPr>
          <p:cNvSpPr txBox="1"/>
          <p:nvPr/>
        </p:nvSpPr>
        <p:spPr>
          <a:xfrm>
            <a:off x="3746500" y="3361652"/>
            <a:ext cx="441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440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93061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963920" y="1695250"/>
            <a:ext cx="58216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GrabCut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</a:t>
            </a:r>
            <a:r>
              <a:rPr lang="en-US" altLang="ko-KR" sz="2000" dirty="0"/>
              <a:t> </a:t>
            </a:r>
            <a:r>
              <a:rPr lang="ko-KR" altLang="en-US" sz="2000" dirty="0"/>
              <a:t>붓으로 물체와 배경을 초기 지정하고 물체 히스토그램과 배경 히스토그램을 만드는 알고리즘이다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원본 영상과 같은 크기의 </a:t>
            </a:r>
            <a:r>
              <a:rPr lang="en-US" altLang="ko-KR" sz="2000" dirty="0"/>
              <a:t>mask </a:t>
            </a:r>
            <a:r>
              <a:rPr lang="ko-KR" altLang="en-US" sz="2000" dirty="0"/>
              <a:t>배열을 생성하고 모든 화소를 </a:t>
            </a:r>
            <a:r>
              <a:rPr lang="ko-KR" altLang="en-US" sz="2000" b="1" dirty="0"/>
              <a:t>배경일 것 같음</a:t>
            </a:r>
            <a:r>
              <a:rPr lang="en-US" altLang="ko-KR" sz="2000" b="1" dirty="0"/>
              <a:t>(cv2.GC_PR_BGD)</a:t>
            </a:r>
            <a:r>
              <a:rPr lang="ko-KR" altLang="en-US" sz="2000" dirty="0"/>
              <a:t>으로 초기화한다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Grabcut</a:t>
            </a:r>
            <a:r>
              <a:rPr lang="ko-KR" altLang="en-US" sz="2000" dirty="0"/>
              <a:t> 함수가</a:t>
            </a:r>
            <a:r>
              <a:rPr lang="en-US" altLang="ko-KR" sz="2000" dirty="0"/>
              <a:t> </a:t>
            </a:r>
            <a:r>
              <a:rPr lang="ko-KR" altLang="en-US" sz="2000" dirty="0"/>
              <a:t>내부에서 사용할 배경 히스토그램과 물체 히스토그램을 새성하고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초기화 한다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2CE0F-29A1-0706-9A70-37D86C71B0A4}"/>
              </a:ext>
            </a:extLst>
          </p:cNvPr>
          <p:cNvSpPr txBox="1"/>
          <p:nvPr/>
        </p:nvSpPr>
        <p:spPr>
          <a:xfrm>
            <a:off x="293757" y="2721114"/>
            <a:ext cx="5307301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mask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((</a:t>
            </a:r>
            <a:r>
              <a:rPr lang="en-US" altLang="ko-KR" sz="2000" dirty="0" err="1"/>
              <a:t>img.shape</a:t>
            </a:r>
            <a:r>
              <a:rPr lang="en-US" altLang="ko-KR" sz="2000" dirty="0"/>
              <a:t>[0], </a:t>
            </a:r>
            <a:r>
              <a:rPr lang="en-US" altLang="ko-KR" sz="2000" dirty="0" err="1"/>
              <a:t>img.shape</a:t>
            </a:r>
            <a:r>
              <a:rPr lang="en-US" altLang="ko-KR" sz="2000" dirty="0"/>
              <a:t>[1]), np.uint8)mask[:,:] = cv2.GC_PR_BGD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C052E-5ACE-700E-E0C7-0C119EEA3319}"/>
              </a:ext>
            </a:extLst>
          </p:cNvPr>
          <p:cNvSpPr txBox="1"/>
          <p:nvPr/>
        </p:nvSpPr>
        <p:spPr>
          <a:xfrm>
            <a:off x="293757" y="3676154"/>
            <a:ext cx="5307301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background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((1,65), np.float64)</a:t>
            </a:r>
          </a:p>
          <a:p>
            <a:r>
              <a:rPr lang="en-US" altLang="ko-KR" sz="2000" dirty="0"/>
              <a:t>foreground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((1,65), np.float64)</a:t>
            </a:r>
          </a:p>
        </p:txBody>
      </p:sp>
    </p:spTree>
    <p:extLst>
      <p:ext uri="{BB962C8B-B14F-4D97-AF65-F5344CB8AC3E}">
        <p14:creationId xmlns:p14="http://schemas.microsoft.com/office/powerpoint/2010/main" val="3544231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93061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963920" y="1674930"/>
            <a:ext cx="582168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GrabCut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Grabcut</a:t>
            </a:r>
            <a:r>
              <a:rPr lang="ko-KR" altLang="en-US" sz="2000" dirty="0"/>
              <a:t> 함수의</a:t>
            </a:r>
            <a:r>
              <a:rPr lang="en-US" altLang="ko-KR" sz="2000" dirty="0"/>
              <a:t> </a:t>
            </a:r>
            <a:r>
              <a:rPr lang="ko-KR" altLang="en-US" sz="2000" b="1" dirty="0"/>
              <a:t>두 번째 인수</a:t>
            </a:r>
            <a:r>
              <a:rPr lang="ko-KR" altLang="en-US" sz="2000" dirty="0"/>
              <a:t>는 사용자가 지정한 물체와 배경 정보를 가진 </a:t>
            </a:r>
            <a:r>
              <a:rPr lang="ko-KR" altLang="en-US" sz="2000" dirty="0" err="1"/>
              <a:t>맵이다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배경으로 지정한 화소는 </a:t>
            </a:r>
            <a:r>
              <a:rPr lang="en-US" altLang="ko-KR" sz="2000" b="1" dirty="0"/>
              <a:t>0(cv2.GC_BGD)</a:t>
            </a:r>
            <a:r>
              <a:rPr lang="en-US" altLang="ko-KR" sz="2000" dirty="0"/>
              <a:t>, </a:t>
            </a:r>
            <a:r>
              <a:rPr lang="ko-KR" altLang="en-US" sz="2000" dirty="0"/>
              <a:t>물체는 </a:t>
            </a:r>
            <a:r>
              <a:rPr lang="en-US" altLang="ko-KR" sz="2000" b="1" dirty="0"/>
              <a:t>1(cv2.GC_BGD)</a:t>
            </a:r>
            <a:r>
              <a:rPr lang="en-US" altLang="ko-KR" sz="2000" dirty="0"/>
              <a:t>, </a:t>
            </a:r>
            <a:r>
              <a:rPr lang="ko-KR" altLang="en-US" sz="2000" dirty="0"/>
              <a:t>나머지 화소는 배경일 것 같음에 해당하는 </a:t>
            </a:r>
            <a:r>
              <a:rPr lang="en-US" altLang="ko-KR" sz="2000" b="1" dirty="0"/>
              <a:t>2(cv2.GC_PR_BGD)</a:t>
            </a:r>
            <a:r>
              <a:rPr lang="ko-KR" altLang="en-US" sz="2000" dirty="0"/>
              <a:t>를 가지고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세 번째 인수는 관심 영역을 지정하는 </a:t>
            </a:r>
            <a:r>
              <a:rPr lang="en-US" altLang="ko-KR" sz="2000" dirty="0"/>
              <a:t>ROI</a:t>
            </a:r>
            <a:r>
              <a:rPr lang="ko-KR" altLang="en-US" sz="2000" dirty="0"/>
              <a:t>로 </a:t>
            </a:r>
            <a:r>
              <a:rPr lang="en-US" altLang="ko-KR" sz="2000" dirty="0"/>
              <a:t>None</a:t>
            </a:r>
            <a:r>
              <a:rPr lang="ko-KR" altLang="en-US" sz="2000" dirty="0"/>
              <a:t>으로 설정하여 전체 영상을 대상으로 하도록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다섯 번째 </a:t>
            </a:r>
            <a:r>
              <a:rPr lang="ko-KR" altLang="en-US" sz="2000" dirty="0"/>
              <a:t>인수는 배경</a:t>
            </a:r>
            <a:r>
              <a:rPr lang="en-US" altLang="ko-KR" sz="2000" dirty="0"/>
              <a:t>, </a:t>
            </a:r>
            <a:r>
              <a:rPr lang="ko-KR" altLang="en-US" sz="2000" dirty="0"/>
              <a:t>물체 히스토그램이다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여섯 번째 </a:t>
            </a:r>
            <a:r>
              <a:rPr lang="ko-KR" altLang="en-US" sz="2000" dirty="0"/>
              <a:t>인수는 </a:t>
            </a:r>
            <a:r>
              <a:rPr lang="en-US" altLang="ko-KR" sz="2000" dirty="0"/>
              <a:t>5</a:t>
            </a:r>
            <a:r>
              <a:rPr lang="ko-KR" altLang="en-US" sz="2000" dirty="0"/>
              <a:t>번 반복하도록 지시하며</a:t>
            </a:r>
            <a:r>
              <a:rPr lang="en-US" altLang="ko-KR" sz="2000" dirty="0"/>
              <a:t>, </a:t>
            </a:r>
            <a:r>
              <a:rPr lang="ko-KR" altLang="en-US" sz="2000" b="1" dirty="0"/>
              <a:t>마지막</a:t>
            </a:r>
            <a:r>
              <a:rPr lang="ko-KR" altLang="en-US" sz="2000" dirty="0"/>
              <a:t> 인수는 배경과 물체를 표시한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사용하라고 지시한다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14197-78B6-4775-BF3D-4929D0F9C95B}"/>
              </a:ext>
            </a:extLst>
          </p:cNvPr>
          <p:cNvSpPr txBox="1"/>
          <p:nvPr/>
        </p:nvSpPr>
        <p:spPr>
          <a:xfrm>
            <a:off x="406400" y="3251984"/>
            <a:ext cx="5307301" cy="707886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cv2.grabCut(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mask, None, background, foreground, 5, cv2.GC_INIT_WITH_MASK)</a:t>
            </a:r>
          </a:p>
        </p:txBody>
      </p:sp>
    </p:spTree>
    <p:extLst>
      <p:ext uri="{BB962C8B-B14F-4D97-AF65-F5344CB8AC3E}">
        <p14:creationId xmlns:p14="http://schemas.microsoft.com/office/powerpoint/2010/main" val="635532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93061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974080" y="2659814"/>
            <a:ext cx="582168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 err="1"/>
              <a:t>GrabCut</a:t>
            </a:r>
            <a:endParaRPr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배경</a:t>
            </a:r>
            <a:r>
              <a:rPr lang="en-US" altLang="ko-KR" sz="2000" dirty="0"/>
              <a:t>, </a:t>
            </a:r>
            <a:r>
              <a:rPr lang="ko-KR" altLang="en-US" sz="2000" dirty="0"/>
              <a:t>배경일 것 </a:t>
            </a:r>
            <a:r>
              <a:rPr lang="ko-KR" altLang="en-US" sz="2000" dirty="0" err="1"/>
              <a:t>같음인</a:t>
            </a:r>
            <a:r>
              <a:rPr lang="ko-KR" altLang="en-US" sz="2000" dirty="0"/>
              <a:t> 화소를 </a:t>
            </a:r>
            <a:r>
              <a:rPr lang="en-US" altLang="ko-KR" sz="2000" dirty="0"/>
              <a:t>0, </a:t>
            </a:r>
            <a:r>
              <a:rPr lang="ko-KR" altLang="en-US" sz="2000" dirty="0"/>
              <a:t>물체</a:t>
            </a:r>
            <a:r>
              <a:rPr lang="en-US" altLang="ko-KR" sz="2000" dirty="0"/>
              <a:t>, </a:t>
            </a:r>
            <a:r>
              <a:rPr lang="ko-KR" altLang="en-US" sz="2000" dirty="0"/>
              <a:t>물체일 것 </a:t>
            </a:r>
            <a:r>
              <a:rPr lang="ko-KR" altLang="en-US" sz="2000" dirty="0" err="1"/>
              <a:t>같음인</a:t>
            </a:r>
            <a:r>
              <a:rPr lang="ko-KR" altLang="en-US" sz="2000" dirty="0"/>
              <a:t> 화소를 </a:t>
            </a:r>
            <a:r>
              <a:rPr lang="en-US" altLang="ko-KR" sz="2000" dirty="0"/>
              <a:t>1</a:t>
            </a:r>
            <a:r>
              <a:rPr lang="ko-KR" altLang="en-US" sz="2000" dirty="0"/>
              <a:t>로 바꾸어 </a:t>
            </a:r>
            <a:r>
              <a:rPr lang="en-US" altLang="ko-KR" sz="2000" dirty="0"/>
              <a:t>mask2 </a:t>
            </a:r>
            <a:r>
              <a:rPr lang="ko-KR" altLang="en-US" sz="2000" dirty="0"/>
              <a:t>객체에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Grab</a:t>
            </a:r>
            <a:r>
              <a:rPr lang="ko-KR" altLang="en-US" sz="2000" dirty="0"/>
              <a:t>에 원본 </a:t>
            </a:r>
            <a:r>
              <a:rPr lang="en-US" altLang="ko-KR" sz="2000" dirty="0" err="1"/>
              <a:t>img</a:t>
            </a:r>
            <a:r>
              <a:rPr lang="ko-KR" altLang="en-US" sz="2000" dirty="0"/>
              <a:t>와</a:t>
            </a:r>
            <a:r>
              <a:rPr lang="en-US" altLang="ko-KR" sz="2000" dirty="0"/>
              <a:t> mask2</a:t>
            </a:r>
            <a:r>
              <a:rPr lang="ko-KR" altLang="en-US" sz="2000" dirty="0"/>
              <a:t>를 곱하여 배경에 해당하는 화소를 검게 바꾸어 저장한다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14197-78B6-4775-BF3D-4929D0F9C95B}"/>
              </a:ext>
            </a:extLst>
          </p:cNvPr>
          <p:cNvSpPr txBox="1"/>
          <p:nvPr/>
        </p:nvSpPr>
        <p:spPr>
          <a:xfrm>
            <a:off x="293757" y="3136868"/>
            <a:ext cx="5307301" cy="1015663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Mask2 = </a:t>
            </a:r>
            <a:r>
              <a:rPr lang="en-US" altLang="ko-KR" sz="2000" dirty="0" err="1"/>
              <a:t>np.where</a:t>
            </a:r>
            <a:r>
              <a:rPr lang="en-US" altLang="ko-KR" sz="2000" dirty="0"/>
              <a:t>((mask == cv2.GC_BGD)|(mask == cv2.GC_PR_BGD), 0,1).</a:t>
            </a:r>
            <a:r>
              <a:rPr lang="en-US" altLang="ko-KR" sz="2000" dirty="0" err="1"/>
              <a:t>astype</a:t>
            </a:r>
            <a:r>
              <a:rPr lang="en-US" altLang="ko-KR" sz="2000" dirty="0"/>
              <a:t>('uint8’)</a:t>
            </a:r>
          </a:p>
          <a:p>
            <a:r>
              <a:rPr lang="en-US" altLang="ko-KR" sz="2000" dirty="0"/>
              <a:t>grab =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 * mask2[:,:,</a:t>
            </a:r>
            <a:r>
              <a:rPr lang="en-US" altLang="ko-KR" sz="2000" dirty="0" err="1"/>
              <a:t>np.newaxis</a:t>
            </a:r>
            <a:r>
              <a:rPr lang="en-US" altLang="ko-KR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78738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26588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5740E-6D70-706D-03FA-1096EFDA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8" y="1205736"/>
            <a:ext cx="4245003" cy="3948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F75956-08CF-34F2-F196-2F7A7AB8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61" y="1365287"/>
            <a:ext cx="4946882" cy="3463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952AEE-897F-2B7F-F613-B2199238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31" y="4988268"/>
            <a:ext cx="5380502" cy="11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5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26588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AB4A1-43F7-BCAA-A370-07519084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8"/>
          <a:stretch/>
        </p:blipFill>
        <p:spPr>
          <a:xfrm>
            <a:off x="1230964" y="1381125"/>
            <a:ext cx="2784579" cy="4365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C058E5-1D7E-4BE7-E891-D11436EF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0"/>
          <a:stretch/>
        </p:blipFill>
        <p:spPr>
          <a:xfrm>
            <a:off x="6300530" y="1420367"/>
            <a:ext cx="2784579" cy="4365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6E3C9-7A03-EFCA-385B-91700777CFD4}"/>
              </a:ext>
            </a:extLst>
          </p:cNvPr>
          <p:cNvSpPr txBox="1"/>
          <p:nvPr/>
        </p:nvSpPr>
        <p:spPr>
          <a:xfrm>
            <a:off x="4015543" y="5404631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13153-0472-D952-728E-65E5ED797C5B}"/>
              </a:ext>
            </a:extLst>
          </p:cNvPr>
          <p:cNvSpPr txBox="1"/>
          <p:nvPr/>
        </p:nvSpPr>
        <p:spPr>
          <a:xfrm>
            <a:off x="9085109" y="5404631"/>
            <a:ext cx="194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grab cut image</a:t>
            </a:r>
          </a:p>
        </p:txBody>
      </p:sp>
    </p:spTree>
    <p:extLst>
      <p:ext uri="{BB962C8B-B14F-4D97-AF65-F5344CB8AC3E}">
        <p14:creationId xmlns:p14="http://schemas.microsoft.com/office/powerpoint/2010/main" val="392752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019041" y="2151727"/>
            <a:ext cx="691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 err="1"/>
              <a:t>img</a:t>
            </a:r>
            <a:r>
              <a:rPr lang="en-US" altLang="ko-KR" sz="2000" b="1" dirty="0"/>
              <a:t>[0:img.shape[0]//2, 0:img[1]//2,:]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영상의 왼쪽</a:t>
            </a:r>
            <a:r>
              <a:rPr lang="en-US" altLang="ko-KR" sz="2000" dirty="0"/>
              <a:t> </a:t>
            </a:r>
            <a:r>
              <a:rPr lang="ko-KR" altLang="en-US" sz="2000" dirty="0"/>
              <a:t>위 </a:t>
            </a:r>
            <a:r>
              <a:rPr lang="en-US" altLang="ko-KR" sz="2000" dirty="0"/>
              <a:t>¼</a:t>
            </a:r>
            <a:r>
              <a:rPr lang="ko-KR" altLang="en-US" sz="2000" dirty="0"/>
              <a:t>를 출력할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B </a:t>
            </a:r>
            <a:r>
              <a:rPr lang="ko-KR" altLang="en-US" sz="2000" b="1" dirty="0"/>
              <a:t>채널 영역은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번</a:t>
            </a:r>
            <a:r>
              <a:rPr lang="en-US" altLang="ko-KR" sz="2000" dirty="0"/>
              <a:t>, </a:t>
            </a:r>
            <a:r>
              <a:rPr lang="en-US" altLang="ko-KR" sz="2000" b="1" dirty="0"/>
              <a:t>G </a:t>
            </a:r>
            <a:r>
              <a:rPr lang="ko-KR" altLang="en-US" sz="2000" b="1" dirty="0"/>
              <a:t>채널은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번</a:t>
            </a:r>
            <a:r>
              <a:rPr lang="en-US" altLang="ko-KR" sz="2000" dirty="0"/>
              <a:t>, </a:t>
            </a:r>
            <a:r>
              <a:rPr lang="en-US" altLang="ko-KR" sz="2000" b="1" dirty="0"/>
              <a:t>R </a:t>
            </a:r>
            <a:r>
              <a:rPr lang="ko-KR" altLang="en-US" sz="2000" b="1" dirty="0"/>
              <a:t>채널은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번</a:t>
            </a:r>
            <a:r>
              <a:rPr lang="ko-KR" altLang="en-US" sz="2000" dirty="0"/>
              <a:t>을 입력하여 출력할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 </a:t>
            </a:r>
            <a:r>
              <a:rPr lang="ko-KR" altLang="en-US" sz="2000" dirty="0"/>
              <a:t>채널을 출력했을 땐 붉은 부분이</a:t>
            </a:r>
            <a:r>
              <a:rPr lang="en-US" altLang="ko-KR" sz="2000" dirty="0"/>
              <a:t>, G </a:t>
            </a:r>
            <a:r>
              <a:rPr lang="ko-KR" altLang="en-US" sz="2000" dirty="0"/>
              <a:t>채널은 초록색 부분이</a:t>
            </a:r>
            <a:r>
              <a:rPr lang="en-US" altLang="ko-KR" sz="2000" dirty="0"/>
              <a:t>, B </a:t>
            </a:r>
            <a:r>
              <a:rPr lang="ko-KR" altLang="en-US" sz="2000" dirty="0"/>
              <a:t>채널은 푸른 부분이 밝게 나타난다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576472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컬러 모델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DE8DD-B86E-B5C7-42B0-86EFEBD342BF}"/>
              </a:ext>
            </a:extLst>
          </p:cNvPr>
          <p:cNvSpPr txBox="1"/>
          <p:nvPr/>
        </p:nvSpPr>
        <p:spPr>
          <a:xfrm>
            <a:off x="530745" y="2676535"/>
            <a:ext cx="4041256" cy="1323439"/>
          </a:xfrm>
          <a:prstGeom prst="rect">
            <a:avLst/>
          </a:prstGeom>
          <a:noFill/>
          <a:ln w="28575">
            <a:solidFill>
              <a:srgbClr val="BD582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cv2.imshow(‘upper left half’,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[0:img.shape[0]//2, 0:img[1]//2,:])</a:t>
            </a:r>
          </a:p>
          <a:p>
            <a:endParaRPr lang="en-US" altLang="ko-KR" sz="2000" dirty="0"/>
          </a:p>
          <a:p>
            <a:r>
              <a:rPr lang="en-US" altLang="ko-KR" sz="2000" dirty="0"/>
              <a:t>cv2.imshow(‘</a:t>
            </a:r>
            <a:r>
              <a:rPr lang="en-US" altLang="ko-KR" sz="2000" dirty="0" err="1"/>
              <a:t>r_channel</a:t>
            </a:r>
            <a:r>
              <a:rPr lang="en-US" altLang="ko-KR" sz="2000" dirty="0"/>
              <a:t>’,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[:,:,0])</a:t>
            </a:r>
          </a:p>
        </p:txBody>
      </p:sp>
    </p:spTree>
    <p:extLst>
      <p:ext uri="{BB962C8B-B14F-4D97-AF65-F5344CB8AC3E}">
        <p14:creationId xmlns:p14="http://schemas.microsoft.com/office/powerpoint/2010/main" val="375377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특징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852160" y="1674294"/>
            <a:ext cx="58216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불변성</a:t>
            </a:r>
            <a:endParaRPr lang="en-US" altLang="ko-K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물체는 다양한 변환을 거쳐 영상에 나타날 수 있는데</a:t>
            </a:r>
            <a:r>
              <a:rPr lang="en-US" altLang="ko-KR" sz="2000" dirty="0"/>
              <a:t> </a:t>
            </a:r>
            <a:r>
              <a:rPr lang="ko-KR" altLang="en-US" sz="2000" dirty="0"/>
              <a:t>변환으로도 특징의 값이 변하지 않는 걸 의미한다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면적이나 주축은 각각 회전과 축소에 대해 불변이다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 err="1"/>
              <a:t>등변성</a:t>
            </a:r>
            <a:endParaRPr lang="en-US" altLang="ko-K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불변성과 반대되는 개념으로 특징이 어떤 변환에 따라 변하는 걸 의미한다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24AD85F-BC07-A364-4946-32D67E1968A6}"/>
              </a:ext>
            </a:extLst>
          </p:cNvPr>
          <p:cNvSpPr/>
          <p:nvPr/>
        </p:nvSpPr>
        <p:spPr>
          <a:xfrm>
            <a:off x="599440" y="1704985"/>
            <a:ext cx="1320800" cy="1508493"/>
          </a:xfrm>
          <a:custGeom>
            <a:avLst/>
            <a:gdLst>
              <a:gd name="connsiteX0" fmla="*/ 223520 w 1930400"/>
              <a:gd name="connsiteY0" fmla="*/ 0 h 2204720"/>
              <a:gd name="connsiteX1" fmla="*/ 1930400 w 1930400"/>
              <a:gd name="connsiteY1" fmla="*/ 0 h 2204720"/>
              <a:gd name="connsiteX2" fmla="*/ 1930400 w 1930400"/>
              <a:gd name="connsiteY2" fmla="*/ 355600 h 2204720"/>
              <a:gd name="connsiteX3" fmla="*/ 1249680 w 1930400"/>
              <a:gd name="connsiteY3" fmla="*/ 1036320 h 2204720"/>
              <a:gd name="connsiteX4" fmla="*/ 1249680 w 1930400"/>
              <a:gd name="connsiteY4" fmla="*/ 1524000 h 2204720"/>
              <a:gd name="connsiteX5" fmla="*/ 1930400 w 1930400"/>
              <a:gd name="connsiteY5" fmla="*/ 1524000 h 2204720"/>
              <a:gd name="connsiteX6" fmla="*/ 1930400 w 1930400"/>
              <a:gd name="connsiteY6" fmla="*/ 2204720 h 2204720"/>
              <a:gd name="connsiteX7" fmla="*/ 528320 w 1930400"/>
              <a:gd name="connsiteY7" fmla="*/ 2204720 h 2204720"/>
              <a:gd name="connsiteX8" fmla="*/ 294640 w 1930400"/>
              <a:gd name="connsiteY8" fmla="*/ 1971040 h 2204720"/>
              <a:gd name="connsiteX9" fmla="*/ 0 w 1930400"/>
              <a:gd name="connsiteY9" fmla="*/ 1259840 h 2204720"/>
              <a:gd name="connsiteX10" fmla="*/ 0 w 1930400"/>
              <a:gd name="connsiteY10" fmla="*/ 304800 h 2204720"/>
              <a:gd name="connsiteX11" fmla="*/ 223520 w 1930400"/>
              <a:gd name="connsiteY11" fmla="*/ 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0400" h="2204720">
                <a:moveTo>
                  <a:pt x="223520" y="0"/>
                </a:moveTo>
                <a:lnTo>
                  <a:pt x="1930400" y="0"/>
                </a:lnTo>
                <a:lnTo>
                  <a:pt x="1930400" y="355600"/>
                </a:lnTo>
                <a:lnTo>
                  <a:pt x="1249680" y="1036320"/>
                </a:lnTo>
                <a:lnTo>
                  <a:pt x="1249680" y="1524000"/>
                </a:lnTo>
                <a:lnTo>
                  <a:pt x="1930400" y="1524000"/>
                </a:lnTo>
                <a:lnTo>
                  <a:pt x="1930400" y="2204720"/>
                </a:lnTo>
                <a:lnTo>
                  <a:pt x="528320" y="2204720"/>
                </a:lnTo>
                <a:lnTo>
                  <a:pt x="294640" y="1971040"/>
                </a:lnTo>
                <a:lnTo>
                  <a:pt x="0" y="1259840"/>
                </a:lnTo>
                <a:lnTo>
                  <a:pt x="0" y="304800"/>
                </a:lnTo>
                <a:lnTo>
                  <a:pt x="22352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A2EF-ADAB-63B5-7790-58B391E66DDC}"/>
              </a:ext>
            </a:extLst>
          </p:cNvPr>
          <p:cNvSpPr txBox="1"/>
          <p:nvPr/>
        </p:nvSpPr>
        <p:spPr>
          <a:xfrm>
            <a:off x="568960" y="3279518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기준</a:t>
            </a:r>
            <a:endParaRPr lang="en-US" altLang="ko-KR" b="1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4DC4311-4D4E-3800-95B4-D0CE0EBE475E}"/>
              </a:ext>
            </a:extLst>
          </p:cNvPr>
          <p:cNvSpPr/>
          <p:nvPr/>
        </p:nvSpPr>
        <p:spPr>
          <a:xfrm rot="20021071">
            <a:off x="2427642" y="1705908"/>
            <a:ext cx="1320800" cy="1508493"/>
          </a:xfrm>
          <a:custGeom>
            <a:avLst/>
            <a:gdLst>
              <a:gd name="connsiteX0" fmla="*/ 223520 w 1930400"/>
              <a:gd name="connsiteY0" fmla="*/ 0 h 2204720"/>
              <a:gd name="connsiteX1" fmla="*/ 1930400 w 1930400"/>
              <a:gd name="connsiteY1" fmla="*/ 0 h 2204720"/>
              <a:gd name="connsiteX2" fmla="*/ 1930400 w 1930400"/>
              <a:gd name="connsiteY2" fmla="*/ 355600 h 2204720"/>
              <a:gd name="connsiteX3" fmla="*/ 1249680 w 1930400"/>
              <a:gd name="connsiteY3" fmla="*/ 1036320 h 2204720"/>
              <a:gd name="connsiteX4" fmla="*/ 1249680 w 1930400"/>
              <a:gd name="connsiteY4" fmla="*/ 1524000 h 2204720"/>
              <a:gd name="connsiteX5" fmla="*/ 1930400 w 1930400"/>
              <a:gd name="connsiteY5" fmla="*/ 1524000 h 2204720"/>
              <a:gd name="connsiteX6" fmla="*/ 1930400 w 1930400"/>
              <a:gd name="connsiteY6" fmla="*/ 2204720 h 2204720"/>
              <a:gd name="connsiteX7" fmla="*/ 528320 w 1930400"/>
              <a:gd name="connsiteY7" fmla="*/ 2204720 h 2204720"/>
              <a:gd name="connsiteX8" fmla="*/ 294640 w 1930400"/>
              <a:gd name="connsiteY8" fmla="*/ 1971040 h 2204720"/>
              <a:gd name="connsiteX9" fmla="*/ 0 w 1930400"/>
              <a:gd name="connsiteY9" fmla="*/ 1259840 h 2204720"/>
              <a:gd name="connsiteX10" fmla="*/ 0 w 1930400"/>
              <a:gd name="connsiteY10" fmla="*/ 304800 h 2204720"/>
              <a:gd name="connsiteX11" fmla="*/ 223520 w 1930400"/>
              <a:gd name="connsiteY11" fmla="*/ 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0400" h="2204720">
                <a:moveTo>
                  <a:pt x="223520" y="0"/>
                </a:moveTo>
                <a:lnTo>
                  <a:pt x="1930400" y="0"/>
                </a:lnTo>
                <a:lnTo>
                  <a:pt x="1930400" y="355600"/>
                </a:lnTo>
                <a:lnTo>
                  <a:pt x="1249680" y="1036320"/>
                </a:lnTo>
                <a:lnTo>
                  <a:pt x="1249680" y="1524000"/>
                </a:lnTo>
                <a:lnTo>
                  <a:pt x="1930400" y="1524000"/>
                </a:lnTo>
                <a:lnTo>
                  <a:pt x="1930400" y="2204720"/>
                </a:lnTo>
                <a:lnTo>
                  <a:pt x="528320" y="2204720"/>
                </a:lnTo>
                <a:lnTo>
                  <a:pt x="294640" y="1971040"/>
                </a:lnTo>
                <a:lnTo>
                  <a:pt x="0" y="1259840"/>
                </a:lnTo>
                <a:lnTo>
                  <a:pt x="0" y="304800"/>
                </a:lnTo>
                <a:lnTo>
                  <a:pt x="22352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C05C1-FCF5-CD27-5566-D84A406AA962}"/>
              </a:ext>
            </a:extLst>
          </p:cNvPr>
          <p:cNvSpPr txBox="1"/>
          <p:nvPr/>
        </p:nvSpPr>
        <p:spPr>
          <a:xfrm>
            <a:off x="2397162" y="3280441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회전</a:t>
            </a:r>
            <a:endParaRPr lang="en-US" altLang="ko-KR" b="1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9687528-B43B-5A3C-2B80-C46A07CB9709}"/>
              </a:ext>
            </a:extLst>
          </p:cNvPr>
          <p:cNvSpPr/>
          <p:nvPr/>
        </p:nvSpPr>
        <p:spPr>
          <a:xfrm>
            <a:off x="4223882" y="2316927"/>
            <a:ext cx="784998" cy="896551"/>
          </a:xfrm>
          <a:custGeom>
            <a:avLst/>
            <a:gdLst>
              <a:gd name="connsiteX0" fmla="*/ 223520 w 1930400"/>
              <a:gd name="connsiteY0" fmla="*/ 0 h 2204720"/>
              <a:gd name="connsiteX1" fmla="*/ 1930400 w 1930400"/>
              <a:gd name="connsiteY1" fmla="*/ 0 h 2204720"/>
              <a:gd name="connsiteX2" fmla="*/ 1930400 w 1930400"/>
              <a:gd name="connsiteY2" fmla="*/ 355600 h 2204720"/>
              <a:gd name="connsiteX3" fmla="*/ 1249680 w 1930400"/>
              <a:gd name="connsiteY3" fmla="*/ 1036320 h 2204720"/>
              <a:gd name="connsiteX4" fmla="*/ 1249680 w 1930400"/>
              <a:gd name="connsiteY4" fmla="*/ 1524000 h 2204720"/>
              <a:gd name="connsiteX5" fmla="*/ 1930400 w 1930400"/>
              <a:gd name="connsiteY5" fmla="*/ 1524000 h 2204720"/>
              <a:gd name="connsiteX6" fmla="*/ 1930400 w 1930400"/>
              <a:gd name="connsiteY6" fmla="*/ 2204720 h 2204720"/>
              <a:gd name="connsiteX7" fmla="*/ 528320 w 1930400"/>
              <a:gd name="connsiteY7" fmla="*/ 2204720 h 2204720"/>
              <a:gd name="connsiteX8" fmla="*/ 294640 w 1930400"/>
              <a:gd name="connsiteY8" fmla="*/ 1971040 h 2204720"/>
              <a:gd name="connsiteX9" fmla="*/ 0 w 1930400"/>
              <a:gd name="connsiteY9" fmla="*/ 1259840 h 2204720"/>
              <a:gd name="connsiteX10" fmla="*/ 0 w 1930400"/>
              <a:gd name="connsiteY10" fmla="*/ 304800 h 2204720"/>
              <a:gd name="connsiteX11" fmla="*/ 223520 w 1930400"/>
              <a:gd name="connsiteY11" fmla="*/ 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0400" h="2204720">
                <a:moveTo>
                  <a:pt x="223520" y="0"/>
                </a:moveTo>
                <a:lnTo>
                  <a:pt x="1930400" y="0"/>
                </a:lnTo>
                <a:lnTo>
                  <a:pt x="1930400" y="355600"/>
                </a:lnTo>
                <a:lnTo>
                  <a:pt x="1249680" y="1036320"/>
                </a:lnTo>
                <a:lnTo>
                  <a:pt x="1249680" y="1524000"/>
                </a:lnTo>
                <a:lnTo>
                  <a:pt x="1930400" y="1524000"/>
                </a:lnTo>
                <a:lnTo>
                  <a:pt x="1930400" y="2204720"/>
                </a:lnTo>
                <a:lnTo>
                  <a:pt x="528320" y="2204720"/>
                </a:lnTo>
                <a:lnTo>
                  <a:pt x="294640" y="1971040"/>
                </a:lnTo>
                <a:lnTo>
                  <a:pt x="0" y="1259840"/>
                </a:lnTo>
                <a:lnTo>
                  <a:pt x="0" y="304800"/>
                </a:lnTo>
                <a:lnTo>
                  <a:pt x="22352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BFA751-A3D2-B408-22F7-DC636E071ACA}"/>
              </a:ext>
            </a:extLst>
          </p:cNvPr>
          <p:cNvSpPr txBox="1"/>
          <p:nvPr/>
        </p:nvSpPr>
        <p:spPr>
          <a:xfrm>
            <a:off x="4193402" y="3279518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축소</a:t>
            </a:r>
            <a:endParaRPr lang="en-US" altLang="ko-KR" b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C89565-453A-76D8-ACA7-92640BD2ADA3}"/>
              </a:ext>
            </a:extLst>
          </p:cNvPr>
          <p:cNvSpPr/>
          <p:nvPr/>
        </p:nvSpPr>
        <p:spPr>
          <a:xfrm rot="1723136">
            <a:off x="792413" y="3982793"/>
            <a:ext cx="934854" cy="1067702"/>
          </a:xfrm>
          <a:custGeom>
            <a:avLst/>
            <a:gdLst>
              <a:gd name="connsiteX0" fmla="*/ 223520 w 1930400"/>
              <a:gd name="connsiteY0" fmla="*/ 0 h 2204720"/>
              <a:gd name="connsiteX1" fmla="*/ 1930400 w 1930400"/>
              <a:gd name="connsiteY1" fmla="*/ 0 h 2204720"/>
              <a:gd name="connsiteX2" fmla="*/ 1930400 w 1930400"/>
              <a:gd name="connsiteY2" fmla="*/ 355600 h 2204720"/>
              <a:gd name="connsiteX3" fmla="*/ 1249680 w 1930400"/>
              <a:gd name="connsiteY3" fmla="*/ 1036320 h 2204720"/>
              <a:gd name="connsiteX4" fmla="*/ 1249680 w 1930400"/>
              <a:gd name="connsiteY4" fmla="*/ 1524000 h 2204720"/>
              <a:gd name="connsiteX5" fmla="*/ 1930400 w 1930400"/>
              <a:gd name="connsiteY5" fmla="*/ 1524000 h 2204720"/>
              <a:gd name="connsiteX6" fmla="*/ 1930400 w 1930400"/>
              <a:gd name="connsiteY6" fmla="*/ 2204720 h 2204720"/>
              <a:gd name="connsiteX7" fmla="*/ 528320 w 1930400"/>
              <a:gd name="connsiteY7" fmla="*/ 2204720 h 2204720"/>
              <a:gd name="connsiteX8" fmla="*/ 294640 w 1930400"/>
              <a:gd name="connsiteY8" fmla="*/ 1971040 h 2204720"/>
              <a:gd name="connsiteX9" fmla="*/ 0 w 1930400"/>
              <a:gd name="connsiteY9" fmla="*/ 1259840 h 2204720"/>
              <a:gd name="connsiteX10" fmla="*/ 0 w 1930400"/>
              <a:gd name="connsiteY10" fmla="*/ 304800 h 2204720"/>
              <a:gd name="connsiteX11" fmla="*/ 223520 w 1930400"/>
              <a:gd name="connsiteY11" fmla="*/ 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0400" h="2204720">
                <a:moveTo>
                  <a:pt x="223520" y="0"/>
                </a:moveTo>
                <a:lnTo>
                  <a:pt x="1930400" y="0"/>
                </a:lnTo>
                <a:lnTo>
                  <a:pt x="1930400" y="355600"/>
                </a:lnTo>
                <a:lnTo>
                  <a:pt x="1249680" y="1036320"/>
                </a:lnTo>
                <a:lnTo>
                  <a:pt x="1249680" y="1524000"/>
                </a:lnTo>
                <a:lnTo>
                  <a:pt x="1930400" y="1524000"/>
                </a:lnTo>
                <a:lnTo>
                  <a:pt x="1930400" y="2204720"/>
                </a:lnTo>
                <a:lnTo>
                  <a:pt x="528320" y="2204720"/>
                </a:lnTo>
                <a:lnTo>
                  <a:pt x="294640" y="1971040"/>
                </a:lnTo>
                <a:lnTo>
                  <a:pt x="0" y="1259840"/>
                </a:lnTo>
                <a:lnTo>
                  <a:pt x="0" y="304800"/>
                </a:lnTo>
                <a:lnTo>
                  <a:pt x="22352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40FE5-1546-2556-0BF6-C98D026BCB90}"/>
              </a:ext>
            </a:extLst>
          </p:cNvPr>
          <p:cNvSpPr txBox="1"/>
          <p:nvPr/>
        </p:nvSpPr>
        <p:spPr>
          <a:xfrm>
            <a:off x="568960" y="5209431"/>
            <a:ext cx="15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회전 </a:t>
            </a:r>
            <a:r>
              <a:rPr lang="en-US" altLang="ko-KR" b="1" dirty="0"/>
              <a:t>+ </a:t>
            </a:r>
            <a:r>
              <a:rPr lang="ko-KR" altLang="en-US" b="1" dirty="0"/>
              <a:t>축소</a:t>
            </a:r>
            <a:endParaRPr lang="en-US" altLang="ko-KR" b="1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CAE2780-0C3A-DEC6-2E14-B19CE559CD48}"/>
              </a:ext>
            </a:extLst>
          </p:cNvPr>
          <p:cNvSpPr/>
          <p:nvPr/>
        </p:nvSpPr>
        <p:spPr>
          <a:xfrm>
            <a:off x="2553185" y="3823858"/>
            <a:ext cx="969394" cy="1508493"/>
          </a:xfrm>
          <a:custGeom>
            <a:avLst/>
            <a:gdLst>
              <a:gd name="connsiteX0" fmla="*/ 223520 w 1930400"/>
              <a:gd name="connsiteY0" fmla="*/ 0 h 2204720"/>
              <a:gd name="connsiteX1" fmla="*/ 1930400 w 1930400"/>
              <a:gd name="connsiteY1" fmla="*/ 0 h 2204720"/>
              <a:gd name="connsiteX2" fmla="*/ 1930400 w 1930400"/>
              <a:gd name="connsiteY2" fmla="*/ 355600 h 2204720"/>
              <a:gd name="connsiteX3" fmla="*/ 1249680 w 1930400"/>
              <a:gd name="connsiteY3" fmla="*/ 1036320 h 2204720"/>
              <a:gd name="connsiteX4" fmla="*/ 1249680 w 1930400"/>
              <a:gd name="connsiteY4" fmla="*/ 1524000 h 2204720"/>
              <a:gd name="connsiteX5" fmla="*/ 1930400 w 1930400"/>
              <a:gd name="connsiteY5" fmla="*/ 1524000 h 2204720"/>
              <a:gd name="connsiteX6" fmla="*/ 1930400 w 1930400"/>
              <a:gd name="connsiteY6" fmla="*/ 2204720 h 2204720"/>
              <a:gd name="connsiteX7" fmla="*/ 528320 w 1930400"/>
              <a:gd name="connsiteY7" fmla="*/ 2204720 h 2204720"/>
              <a:gd name="connsiteX8" fmla="*/ 294640 w 1930400"/>
              <a:gd name="connsiteY8" fmla="*/ 1971040 h 2204720"/>
              <a:gd name="connsiteX9" fmla="*/ 0 w 1930400"/>
              <a:gd name="connsiteY9" fmla="*/ 1259840 h 2204720"/>
              <a:gd name="connsiteX10" fmla="*/ 0 w 1930400"/>
              <a:gd name="connsiteY10" fmla="*/ 304800 h 2204720"/>
              <a:gd name="connsiteX11" fmla="*/ 223520 w 1930400"/>
              <a:gd name="connsiteY11" fmla="*/ 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0400" h="2204720">
                <a:moveTo>
                  <a:pt x="223520" y="0"/>
                </a:moveTo>
                <a:lnTo>
                  <a:pt x="1930400" y="0"/>
                </a:lnTo>
                <a:lnTo>
                  <a:pt x="1930400" y="355600"/>
                </a:lnTo>
                <a:lnTo>
                  <a:pt x="1249680" y="1036320"/>
                </a:lnTo>
                <a:lnTo>
                  <a:pt x="1249680" y="1524000"/>
                </a:lnTo>
                <a:lnTo>
                  <a:pt x="1930400" y="1524000"/>
                </a:lnTo>
                <a:lnTo>
                  <a:pt x="1930400" y="2204720"/>
                </a:lnTo>
                <a:lnTo>
                  <a:pt x="528320" y="2204720"/>
                </a:lnTo>
                <a:lnTo>
                  <a:pt x="294640" y="1971040"/>
                </a:lnTo>
                <a:lnTo>
                  <a:pt x="0" y="1259840"/>
                </a:lnTo>
                <a:lnTo>
                  <a:pt x="0" y="304800"/>
                </a:lnTo>
                <a:lnTo>
                  <a:pt x="22352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AB274-A59E-BF91-2211-8ABD146EC15A}"/>
              </a:ext>
            </a:extLst>
          </p:cNvPr>
          <p:cNvSpPr txBox="1"/>
          <p:nvPr/>
        </p:nvSpPr>
        <p:spPr>
          <a:xfrm>
            <a:off x="2522705" y="5398391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찌그림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81008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241765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특징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0F0E-9701-1749-E2AD-7D37A251421A}"/>
              </a:ext>
            </a:extLst>
          </p:cNvPr>
          <p:cNvSpPr txBox="1"/>
          <p:nvPr/>
        </p:nvSpPr>
        <p:spPr>
          <a:xfrm>
            <a:off x="5755574" y="1074864"/>
            <a:ext cx="5821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LBP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회색</a:t>
            </a:r>
            <a:r>
              <a:rPr lang="en-US" altLang="ko-KR" sz="2000" dirty="0"/>
              <a:t> </a:t>
            </a:r>
            <a:r>
              <a:rPr lang="ko-KR" altLang="en-US" sz="2000" dirty="0"/>
              <a:t>칠한 화소를 조사할 때 주위 </a:t>
            </a:r>
            <a:r>
              <a:rPr lang="en-US" altLang="ko-KR" sz="2000" dirty="0"/>
              <a:t>8</a:t>
            </a:r>
            <a:r>
              <a:rPr lang="ko-KR" altLang="en-US" sz="2000" dirty="0"/>
              <a:t>개 화소와 값을 비교하여 회색 화소보다 크면 </a:t>
            </a:r>
            <a:r>
              <a:rPr lang="en-US" altLang="ko-KR" sz="2000" dirty="0"/>
              <a:t>1, </a:t>
            </a:r>
            <a:r>
              <a:rPr lang="ko-KR" altLang="en-US" sz="2000" dirty="0"/>
              <a:t>작으면 </a:t>
            </a:r>
            <a:r>
              <a:rPr lang="en-US" altLang="ko-KR" sz="2000" dirty="0"/>
              <a:t>0</a:t>
            </a:r>
            <a:r>
              <a:rPr lang="ko-KR" altLang="en-US" sz="2000" dirty="0"/>
              <a:t>으로 표시한다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빨간 선분을 따라 순서대로 이진수를 구성하여 십진수로 변환한다</a:t>
            </a:r>
            <a:r>
              <a:rPr lang="en-US" altLang="ko-KR" sz="2000" dirty="0"/>
              <a:t>(0~255</a:t>
            </a:r>
            <a:r>
              <a:rPr lang="ko-KR" altLang="en-US" sz="2000" dirty="0"/>
              <a:t>까지 발생 가능</a:t>
            </a:r>
            <a:r>
              <a:rPr lang="en-US" altLang="ko-KR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작은 명암 변화에 민감하다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LTP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임곗값이</a:t>
            </a:r>
            <a:r>
              <a:rPr lang="en-US" altLang="ko-KR" sz="2000" dirty="0"/>
              <a:t> t = 10</a:t>
            </a:r>
            <a:r>
              <a:rPr lang="ko-KR" altLang="en-US" sz="2000" dirty="0"/>
              <a:t>이라면 회색 </a:t>
            </a:r>
            <a:r>
              <a:rPr lang="ko-KR" altLang="en-US" sz="2000" dirty="0" err="1"/>
              <a:t>화솟값</a:t>
            </a:r>
            <a:r>
              <a:rPr lang="ko-KR" altLang="en-US" sz="2000" dirty="0"/>
              <a:t> </a:t>
            </a:r>
            <a:r>
              <a:rPr lang="en-US" altLang="ko-KR" sz="2000" dirty="0"/>
              <a:t>122</a:t>
            </a:r>
            <a:r>
              <a:rPr lang="ko-KR" altLang="en-US" sz="2000" dirty="0"/>
              <a:t>를 기준으로 </a:t>
            </a:r>
            <a:r>
              <a:rPr lang="en-US" altLang="ko-KR" sz="2000" dirty="0"/>
              <a:t>122-10</a:t>
            </a:r>
            <a:r>
              <a:rPr lang="ko-KR" altLang="en-US" sz="2000" dirty="0"/>
              <a:t>보다 작은 화소에 </a:t>
            </a:r>
            <a:r>
              <a:rPr lang="en-US" altLang="ko-KR" sz="2000" dirty="0"/>
              <a:t>-1, 122 +10</a:t>
            </a:r>
            <a:r>
              <a:rPr lang="ko-KR" altLang="en-US" sz="2000" dirty="0"/>
              <a:t>보다 큰 화소에 </a:t>
            </a:r>
            <a:r>
              <a:rPr lang="en-US" altLang="ko-KR" sz="2000" dirty="0"/>
              <a:t>1, </a:t>
            </a:r>
            <a:r>
              <a:rPr lang="ko-KR" altLang="en-US" sz="2000" dirty="0"/>
              <a:t>외에는 </a:t>
            </a:r>
            <a:r>
              <a:rPr lang="en-US" altLang="ko-KR" sz="2000" dirty="0"/>
              <a:t>0</a:t>
            </a:r>
            <a:r>
              <a:rPr lang="ko-KR" altLang="en-US" sz="2000" dirty="0"/>
              <a:t>을 부여해 </a:t>
            </a:r>
            <a:r>
              <a:rPr lang="en-US" altLang="ko-KR" sz="2000" dirty="0"/>
              <a:t>3</a:t>
            </a:r>
            <a:r>
              <a:rPr lang="ko-KR" altLang="en-US" sz="2000" dirty="0"/>
              <a:t>진 코드를 얻는다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3</a:t>
            </a:r>
            <a:r>
              <a:rPr lang="ko-KR" altLang="en-US" sz="2000" dirty="0"/>
              <a:t>진 코드를 이진 코드 </a:t>
            </a:r>
            <a:r>
              <a:rPr lang="en-US" altLang="ko-KR" sz="2000" dirty="0"/>
              <a:t>2</a:t>
            </a:r>
            <a:r>
              <a:rPr lang="ko-KR" altLang="en-US" sz="2000" dirty="0"/>
              <a:t>개로 변환하여 각각을 십진수로 변환한다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LBP</a:t>
            </a:r>
            <a:r>
              <a:rPr lang="ko-KR" altLang="en-US" sz="2000" dirty="0"/>
              <a:t>의 문제를 누그러뜨릴 수 있다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2C6FDB-C9F7-7573-355C-4A3DD22C3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96232"/>
              </p:ext>
            </p:extLst>
          </p:nvPr>
        </p:nvGraphicFramePr>
        <p:xfrm>
          <a:off x="708037" y="1411362"/>
          <a:ext cx="1881666" cy="191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222">
                  <a:extLst>
                    <a:ext uri="{9D8B030D-6E8A-4147-A177-3AD203B41FA5}">
                      <a16:colId xmlns:a16="http://schemas.microsoft.com/office/drawing/2014/main" val="608217271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3539159782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1167923010"/>
                    </a:ext>
                  </a:extLst>
                </a:gridCol>
              </a:tblGrid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137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9283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6348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145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105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6851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8F22EC-A34B-0F4D-CFE9-526137784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72862"/>
              </p:ext>
            </p:extLst>
          </p:nvPr>
        </p:nvGraphicFramePr>
        <p:xfrm>
          <a:off x="2979829" y="1396561"/>
          <a:ext cx="1881666" cy="191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222">
                  <a:extLst>
                    <a:ext uri="{9D8B030D-6E8A-4147-A177-3AD203B41FA5}">
                      <a16:colId xmlns:a16="http://schemas.microsoft.com/office/drawing/2014/main" val="608217271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3539159782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1167923010"/>
                    </a:ext>
                  </a:extLst>
                </a:gridCol>
              </a:tblGrid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9283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6348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68516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962970-65D3-2EF6-DBEF-D7BE9C9856FC}"/>
              </a:ext>
            </a:extLst>
          </p:cNvPr>
          <p:cNvCxnSpPr>
            <a:cxnSpLocks/>
          </p:cNvCxnSpPr>
          <p:nvPr/>
        </p:nvCxnSpPr>
        <p:spPr>
          <a:xfrm flipH="1">
            <a:off x="3372022" y="1889760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5CDDB0-320E-2190-37FD-83B6ECFA8178}"/>
              </a:ext>
            </a:extLst>
          </p:cNvPr>
          <p:cNvCxnSpPr>
            <a:cxnSpLocks/>
          </p:cNvCxnSpPr>
          <p:nvPr/>
        </p:nvCxnSpPr>
        <p:spPr>
          <a:xfrm>
            <a:off x="4377862" y="1879600"/>
            <a:ext cx="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6B4E79-410F-0C91-1810-E1C77521C4F9}"/>
              </a:ext>
            </a:extLst>
          </p:cNvPr>
          <p:cNvCxnSpPr>
            <a:cxnSpLocks/>
          </p:cNvCxnSpPr>
          <p:nvPr/>
        </p:nvCxnSpPr>
        <p:spPr>
          <a:xfrm>
            <a:off x="3483782" y="2174240"/>
            <a:ext cx="0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F09B1C-0927-9E5F-061A-A457F09CABDA}"/>
              </a:ext>
            </a:extLst>
          </p:cNvPr>
          <p:cNvCxnSpPr>
            <a:cxnSpLocks/>
          </p:cNvCxnSpPr>
          <p:nvPr/>
        </p:nvCxnSpPr>
        <p:spPr>
          <a:xfrm flipH="1">
            <a:off x="3483782" y="2783840"/>
            <a:ext cx="894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58ED0A3-EF5C-B861-D44D-FEF0EB5B1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48121"/>
              </p:ext>
            </p:extLst>
          </p:nvPr>
        </p:nvGraphicFramePr>
        <p:xfrm>
          <a:off x="708037" y="3845121"/>
          <a:ext cx="1881666" cy="191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222">
                  <a:extLst>
                    <a:ext uri="{9D8B030D-6E8A-4147-A177-3AD203B41FA5}">
                      <a16:colId xmlns:a16="http://schemas.microsoft.com/office/drawing/2014/main" val="608217271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3539159782"/>
                    </a:ext>
                  </a:extLst>
                </a:gridCol>
                <a:gridCol w="627222">
                  <a:extLst>
                    <a:ext uri="{9D8B030D-6E8A-4147-A177-3AD203B41FA5}">
                      <a16:colId xmlns:a16="http://schemas.microsoft.com/office/drawing/2014/main" val="1167923010"/>
                    </a:ext>
                  </a:extLst>
                </a:gridCol>
              </a:tblGrid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9283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6348"/>
                  </a:ext>
                </a:extLst>
              </a:tr>
              <a:tr h="63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dirty="0"/>
                    </a:p>
                  </a:txBody>
                  <a:tcPr marL="159314" marR="159314" marT="79657" marB="79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6851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BD02335-583A-B4AA-9596-1DCD37D07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79024"/>
              </p:ext>
            </p:extLst>
          </p:nvPr>
        </p:nvGraphicFramePr>
        <p:xfrm>
          <a:off x="3232599" y="3410374"/>
          <a:ext cx="1383957" cy="140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19">
                  <a:extLst>
                    <a:ext uri="{9D8B030D-6E8A-4147-A177-3AD203B41FA5}">
                      <a16:colId xmlns:a16="http://schemas.microsoft.com/office/drawing/2014/main" val="608217271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3539159782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1167923010"/>
                    </a:ext>
                  </a:extLst>
                </a:gridCol>
              </a:tblGrid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9283"/>
                  </a:ext>
                </a:extLst>
              </a:tr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6348"/>
                  </a:ext>
                </a:extLst>
              </a:tr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68516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29BD26-26BF-D686-F2AC-E9AC1D487144}"/>
              </a:ext>
            </a:extLst>
          </p:cNvPr>
          <p:cNvGrpSpPr/>
          <p:nvPr/>
        </p:nvGrpSpPr>
        <p:grpSpPr>
          <a:xfrm>
            <a:off x="3510306" y="3761508"/>
            <a:ext cx="747262" cy="672536"/>
            <a:chOff x="3372022" y="4032705"/>
            <a:chExt cx="1016000" cy="914400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DB74125-7C84-1EA3-53F3-F73B2DE8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2022" y="4042865"/>
              <a:ext cx="1016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9844844-F977-6479-BA51-5D02323B7ADA}"/>
                </a:ext>
              </a:extLst>
            </p:cNvPr>
            <p:cNvCxnSpPr>
              <a:cxnSpLocks/>
            </p:cNvCxnSpPr>
            <p:nvPr/>
          </p:nvCxnSpPr>
          <p:spPr>
            <a:xfrm>
              <a:off x="4377862" y="4032705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1C4E2F0-35A2-2929-5748-754D69290CF2}"/>
                </a:ext>
              </a:extLst>
            </p:cNvPr>
            <p:cNvCxnSpPr>
              <a:cxnSpLocks/>
            </p:cNvCxnSpPr>
            <p:nvPr/>
          </p:nvCxnSpPr>
          <p:spPr>
            <a:xfrm>
              <a:off x="3483782" y="4327345"/>
              <a:ext cx="0" cy="6197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E6E8F6-FADB-2027-BD2C-7BEFD7FF9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3782" y="4936945"/>
              <a:ext cx="894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9D4F8EF-EAC8-0FBE-6B46-170AD9010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95111"/>
              </p:ext>
            </p:extLst>
          </p:nvPr>
        </p:nvGraphicFramePr>
        <p:xfrm>
          <a:off x="3232599" y="4911442"/>
          <a:ext cx="1383957" cy="140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19">
                  <a:extLst>
                    <a:ext uri="{9D8B030D-6E8A-4147-A177-3AD203B41FA5}">
                      <a16:colId xmlns:a16="http://schemas.microsoft.com/office/drawing/2014/main" val="608217271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3539159782"/>
                    </a:ext>
                  </a:extLst>
                </a:gridCol>
                <a:gridCol w="461319">
                  <a:extLst>
                    <a:ext uri="{9D8B030D-6E8A-4147-A177-3AD203B41FA5}">
                      <a16:colId xmlns:a16="http://schemas.microsoft.com/office/drawing/2014/main" val="1167923010"/>
                    </a:ext>
                  </a:extLst>
                </a:gridCol>
              </a:tblGrid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79283"/>
                  </a:ext>
                </a:extLst>
              </a:tr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6348"/>
                  </a:ext>
                </a:extLst>
              </a:tr>
              <a:tr h="46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17175" marR="117175" marT="58587" marB="585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685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78A18-1014-2F14-E0C9-CF042E7102B3}"/>
              </a:ext>
            </a:extLst>
          </p:cNvPr>
          <p:cNvGrpSpPr/>
          <p:nvPr/>
        </p:nvGrpSpPr>
        <p:grpSpPr>
          <a:xfrm>
            <a:off x="3510306" y="5262576"/>
            <a:ext cx="747262" cy="672536"/>
            <a:chOff x="3372022" y="4032705"/>
            <a:chExt cx="1016000" cy="914400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B4636F0-80E1-96C5-87E1-C0F2BC648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2022" y="4042865"/>
              <a:ext cx="1016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64E9EDE-4B00-9497-28D1-BEB28245860C}"/>
                </a:ext>
              </a:extLst>
            </p:cNvPr>
            <p:cNvCxnSpPr>
              <a:cxnSpLocks/>
            </p:cNvCxnSpPr>
            <p:nvPr/>
          </p:nvCxnSpPr>
          <p:spPr>
            <a:xfrm>
              <a:off x="4377862" y="4032705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3995D00-4689-C543-1CCA-31634D5C7069}"/>
                </a:ext>
              </a:extLst>
            </p:cNvPr>
            <p:cNvCxnSpPr>
              <a:cxnSpLocks/>
            </p:cNvCxnSpPr>
            <p:nvPr/>
          </p:nvCxnSpPr>
          <p:spPr>
            <a:xfrm>
              <a:off x="3483782" y="4327345"/>
              <a:ext cx="0" cy="6197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2BF3111-949D-8641-1602-71E443C37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3782" y="4936945"/>
              <a:ext cx="894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54D89CC-8400-D312-0ADF-68CA3CFBC384}"/>
              </a:ext>
            </a:extLst>
          </p:cNvPr>
          <p:cNvSpPr txBox="1"/>
          <p:nvPr/>
        </p:nvSpPr>
        <p:spPr>
          <a:xfrm>
            <a:off x="4812412" y="3117986"/>
            <a:ext cx="138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11100001 = 225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E6CE52-148F-2CC9-008A-327B8217A6DA}"/>
              </a:ext>
            </a:extLst>
          </p:cNvPr>
          <p:cNvSpPr txBox="1"/>
          <p:nvPr/>
        </p:nvSpPr>
        <p:spPr>
          <a:xfrm>
            <a:off x="4616556" y="4555993"/>
            <a:ext cx="138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11000001 = 193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EADC51-83ED-D016-F3CB-7F93BB352CA0}"/>
              </a:ext>
            </a:extLst>
          </p:cNvPr>
          <p:cNvSpPr txBox="1"/>
          <p:nvPr/>
        </p:nvSpPr>
        <p:spPr>
          <a:xfrm>
            <a:off x="4616556" y="6038514"/>
            <a:ext cx="138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00011100 = 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1E9F39-1287-F88E-13F7-FA158B0F6170}"/>
              </a:ext>
            </a:extLst>
          </p:cNvPr>
          <p:cNvSpPr txBox="1"/>
          <p:nvPr/>
        </p:nvSpPr>
        <p:spPr>
          <a:xfrm>
            <a:off x="548106" y="5853848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BD582C"/>
                </a:solidFill>
              </a:rPr>
              <a:t>|</a:t>
            </a:r>
            <a:r>
              <a:rPr lang="en-US" altLang="ko-KR" b="1"/>
              <a:t>LTP </a:t>
            </a:r>
            <a:r>
              <a:rPr lang="ko-KR" altLang="en-US" b="1" dirty="0"/>
              <a:t>계산</a:t>
            </a:r>
            <a:endParaRPr lang="en-US" altLang="ko-KR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1E0744-BB6F-BE17-DDDA-7B465A922A46}"/>
              </a:ext>
            </a:extLst>
          </p:cNvPr>
          <p:cNvSpPr txBox="1"/>
          <p:nvPr/>
        </p:nvSpPr>
        <p:spPr>
          <a:xfrm>
            <a:off x="2921073" y="1013869"/>
            <a:ext cx="145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LBP </a:t>
            </a:r>
            <a:r>
              <a:rPr lang="ko-KR" altLang="en-US" b="1" dirty="0"/>
              <a:t>계산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64751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 실행 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8843F-CF95-4501-77A6-6E33C4FD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417210"/>
            <a:ext cx="6153466" cy="42674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14E66D-FC07-D701-564B-559EDE39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81" y="1417210"/>
            <a:ext cx="5014398" cy="23672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E602E6-D172-D3F2-7CEA-4E3DB4C9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721" y="4282421"/>
            <a:ext cx="4619665" cy="10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48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11362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B0283-AA46-D1E6-9230-C15EDD1E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2" y="1730287"/>
            <a:ext cx="3797495" cy="3397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F53B8-511D-B86A-5532-14D2B1DF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32" y="1711236"/>
            <a:ext cx="3797495" cy="3416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1EBE2F-3E6F-FED4-8E9F-9DFBFF8B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452" y="1711236"/>
            <a:ext cx="3797495" cy="3410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1DAA6-D013-7C96-3176-E8A9B36A3414}"/>
              </a:ext>
            </a:extLst>
          </p:cNvPr>
          <p:cNvSpPr txBox="1"/>
          <p:nvPr/>
        </p:nvSpPr>
        <p:spPr>
          <a:xfrm>
            <a:off x="102772" y="5127712"/>
            <a:ext cx="11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horse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239BD-CAE0-00FB-8B60-E4536C49CDAC}"/>
              </a:ext>
            </a:extLst>
          </p:cNvPr>
          <p:cNvSpPr txBox="1"/>
          <p:nvPr/>
        </p:nvSpPr>
        <p:spPr>
          <a:xfrm>
            <a:off x="4176932" y="5127712"/>
            <a:ext cx="33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horse with contour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56075-E43B-3B43-EE0A-1B34432A224E}"/>
              </a:ext>
            </a:extLst>
          </p:cNvPr>
          <p:cNvSpPr txBox="1"/>
          <p:nvPr/>
        </p:nvSpPr>
        <p:spPr>
          <a:xfrm>
            <a:off x="8210452" y="5127712"/>
            <a:ext cx="38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horse with segments and convex hull</a:t>
            </a:r>
          </a:p>
        </p:txBody>
      </p:sp>
    </p:spTree>
    <p:extLst>
      <p:ext uri="{BB962C8B-B14F-4D97-AF65-F5344CB8AC3E}">
        <p14:creationId xmlns:p14="http://schemas.microsoft.com/office/powerpoint/2010/main" val="259407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576472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 기초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E168D-5564-2C3C-C6F8-0380C279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1" y="1275041"/>
            <a:ext cx="6388859" cy="43079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3A57B0-D1D8-4757-A9F2-E79202C4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24" y="1039743"/>
            <a:ext cx="2479831" cy="1775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DE938-5C5C-EAF9-28A7-4C4038A94C84}"/>
              </a:ext>
            </a:extLst>
          </p:cNvPr>
          <p:cNvSpPr txBox="1"/>
          <p:nvPr/>
        </p:nvSpPr>
        <p:spPr>
          <a:xfrm>
            <a:off x="6898779" y="2814752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 err="1"/>
              <a:t>img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E5EE8C-1E35-C8A8-8A65-80F70675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81" y="1696765"/>
            <a:ext cx="1450940" cy="1117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BBBCF-D158-3D51-D525-FF600174148C}"/>
              </a:ext>
            </a:extLst>
          </p:cNvPr>
          <p:cNvSpPr txBox="1"/>
          <p:nvPr/>
        </p:nvSpPr>
        <p:spPr>
          <a:xfrm>
            <a:off x="9917063" y="2814752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img2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52F797-B6D5-9072-E649-9B50BFADF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05" y="4138184"/>
            <a:ext cx="2496516" cy="1775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E51E4E-7C88-1338-6793-7667768A4E64}"/>
              </a:ext>
            </a:extLst>
          </p:cNvPr>
          <p:cNvSpPr txBox="1"/>
          <p:nvPr/>
        </p:nvSpPr>
        <p:spPr>
          <a:xfrm>
            <a:off x="3949710" y="5913194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blue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FD058A-A419-DC91-A740-CE07B05ED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470" y="4138184"/>
            <a:ext cx="2479831" cy="1775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14A419-434E-13DD-C5B6-C5419FBCD549}"/>
              </a:ext>
            </a:extLst>
          </p:cNvPr>
          <p:cNvSpPr txBox="1"/>
          <p:nvPr/>
        </p:nvSpPr>
        <p:spPr>
          <a:xfrm>
            <a:off x="6706266" y="5913194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green</a:t>
            </a:r>
            <a:endParaRPr lang="en-US" altLang="ko-KR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14B1A7-ABFC-A6DA-83E0-0C301E24D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555" y="4138184"/>
            <a:ext cx="2488747" cy="17773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23D729-AEAD-E169-5355-9E245595BCC3}"/>
              </a:ext>
            </a:extLst>
          </p:cNvPr>
          <p:cNvSpPr txBox="1"/>
          <p:nvPr/>
        </p:nvSpPr>
        <p:spPr>
          <a:xfrm>
            <a:off x="9418519" y="5913194"/>
            <a:ext cx="16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blue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9450119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3921</TotalTime>
  <Words>5768</Words>
  <Application>Microsoft Office PowerPoint</Application>
  <PresentationFormat>와이드스크린</PresentationFormat>
  <Paragraphs>1075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맑은 고딕</vt:lpstr>
      <vt:lpstr>Arial</vt:lpstr>
      <vt:lpstr>Calibri</vt:lpstr>
      <vt:lpstr>Calibri Light</vt:lpstr>
      <vt:lpstr>Cambria Math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Jungwon Son</dc:creator>
  <cp:lastModifiedBy>Jungwon Son</cp:lastModifiedBy>
  <cp:revision>35</cp:revision>
  <dcterms:created xsi:type="dcterms:W3CDTF">2024-09-09T01:55:35Z</dcterms:created>
  <dcterms:modified xsi:type="dcterms:W3CDTF">2024-09-26T09:31:38Z</dcterms:modified>
</cp:coreProperties>
</file>